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3" ContentType="audi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8" r:id="rId2"/>
  </p:sldMasterIdLst>
  <p:notesMasterIdLst>
    <p:notesMasterId r:id="rId20"/>
  </p:notesMasterIdLst>
  <p:sldIdLst>
    <p:sldId id="256" r:id="rId3"/>
    <p:sldId id="325" r:id="rId4"/>
    <p:sldId id="333" r:id="rId5"/>
    <p:sldId id="336" r:id="rId6"/>
    <p:sldId id="335" r:id="rId7"/>
    <p:sldId id="342" r:id="rId8"/>
    <p:sldId id="337" r:id="rId9"/>
    <p:sldId id="338" r:id="rId10"/>
    <p:sldId id="339" r:id="rId11"/>
    <p:sldId id="340" r:id="rId12"/>
    <p:sldId id="341" r:id="rId13"/>
    <p:sldId id="343" r:id="rId14"/>
    <p:sldId id="344" r:id="rId15"/>
    <p:sldId id="345" r:id="rId16"/>
    <p:sldId id="346" r:id="rId17"/>
    <p:sldId id="347" r:id="rId18"/>
    <p:sldId id="324" r:id="rId19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991F64A0-E195-4FF4-B2CB-81CF5B71F72C}">
          <p14:sldIdLst>
            <p14:sldId id="256"/>
            <p14:sldId id="325"/>
            <p14:sldId id="333"/>
            <p14:sldId id="336"/>
            <p14:sldId id="335"/>
            <p14:sldId id="342"/>
            <p14:sldId id="337"/>
            <p14:sldId id="338"/>
            <p14:sldId id="339"/>
            <p14:sldId id="340"/>
            <p14:sldId id="341"/>
            <p14:sldId id="343"/>
            <p14:sldId id="344"/>
            <p14:sldId id="345"/>
            <p14:sldId id="346"/>
            <p14:sldId id="347"/>
            <p14:sldId id="324"/>
          </p14:sldIdLst>
        </p14:section>
        <p14:section name="预览版" id="{AA234FAE-6B53-4A0A-AD78-37400B618399}">
          <p14:sldIdLst/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6880"/>
    <a:srgbClr val="FC919E"/>
    <a:srgbClr val="FCA4AA"/>
    <a:srgbClr val="64C8B4"/>
    <a:srgbClr val="82AAD2"/>
    <a:srgbClr val="3C4146"/>
    <a:srgbClr val="FFFFFF"/>
    <a:srgbClr val="FCFCFC"/>
    <a:srgbClr val="78828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0763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-128" y="-3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24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tags" Target="tags/tag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61" Type="http://schemas.microsoft.com/office/2015/10/relationships/revisionInfo" Target="revisionInfo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B4D69-1EC8-4259-BBBE-36F0CFF5CC02}" type="datetimeFigureOut">
              <a:rPr lang="zh-CN" altLang="en-US" smtClean="0"/>
              <a:t>18-1-28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32CAF-49F6-421F-9490-E47DD0DF8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9541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1598</a:t>
            </a:r>
            <a:r>
              <a:rPr lang="zh-CN" altLang="en-US" dirty="0"/>
              <a:t>套模板免费下载地址：</a:t>
            </a:r>
            <a:r>
              <a:rPr lang="en-US" altLang="zh-CN" dirty="0"/>
              <a:t>http://mp.weixin.qq.com/s/bhnaDzj_ay8cY4GU987vZg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2440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1598</a:t>
            </a:r>
            <a:r>
              <a:rPr lang="zh-CN" altLang="en-US" dirty="0"/>
              <a:t>套模板免费下载地址：</a:t>
            </a:r>
            <a:r>
              <a:rPr lang="en-US" altLang="zh-CN" dirty="0"/>
              <a:t>http://mp.weixin.qq.com/s/bhnaDzj_ay8cY4GU987vZg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0182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790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1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652552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等腰三角形 4"/>
          <p:cNvSpPr/>
          <p:nvPr userDrawn="1"/>
        </p:nvSpPr>
        <p:spPr>
          <a:xfrm rot="16200000">
            <a:off x="9600001" y="-320993"/>
            <a:ext cx="736941" cy="635294"/>
          </a:xfrm>
          <a:prstGeom prst="triangle">
            <a:avLst/>
          </a:prstGeom>
          <a:solidFill>
            <a:schemeClr val="bg2">
              <a:lumMod val="9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 userDrawn="1"/>
        </p:nvSpPr>
        <p:spPr>
          <a:xfrm rot="5400000">
            <a:off x="10235294" y="-320993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16200000">
            <a:off x="10870588" y="-320993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 userDrawn="1"/>
        </p:nvSpPr>
        <p:spPr>
          <a:xfrm rot="5400000">
            <a:off x="11505882" y="-320993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 userDrawn="1"/>
        </p:nvSpPr>
        <p:spPr>
          <a:xfrm rot="5400000">
            <a:off x="9600001" y="4747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 userDrawn="1"/>
        </p:nvSpPr>
        <p:spPr>
          <a:xfrm rot="16200000">
            <a:off x="10235294" y="4747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 userDrawn="1"/>
        </p:nvSpPr>
        <p:spPr>
          <a:xfrm rot="5400000">
            <a:off x="10870588" y="47478"/>
            <a:ext cx="736941" cy="635294"/>
          </a:xfrm>
          <a:prstGeom prst="triangle">
            <a:avLst/>
          </a:prstGeom>
          <a:solidFill>
            <a:schemeClr val="bg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 userDrawn="1"/>
        </p:nvSpPr>
        <p:spPr>
          <a:xfrm rot="16200000">
            <a:off x="11505882" y="47478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 userDrawn="1"/>
        </p:nvSpPr>
        <p:spPr>
          <a:xfrm rot="16200000">
            <a:off x="10870588" y="41594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 userDrawn="1"/>
        </p:nvSpPr>
        <p:spPr>
          <a:xfrm rot="5400000">
            <a:off x="11505882" y="415948"/>
            <a:ext cx="736941" cy="635294"/>
          </a:xfrm>
          <a:prstGeom prst="triangle">
            <a:avLst/>
          </a:prstGeom>
          <a:solidFill>
            <a:schemeClr val="bg2">
              <a:lumMod val="9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 userDrawn="1"/>
        </p:nvSpPr>
        <p:spPr>
          <a:xfrm rot="5400000">
            <a:off x="10870588" y="78441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 userDrawn="1"/>
        </p:nvSpPr>
        <p:spPr>
          <a:xfrm rot="16200000">
            <a:off x="11505882" y="78441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 userDrawn="1"/>
        </p:nvSpPr>
        <p:spPr>
          <a:xfrm rot="16200000">
            <a:off x="10870588" y="115288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 userDrawn="1"/>
        </p:nvSpPr>
        <p:spPr>
          <a:xfrm rot="5400000">
            <a:off x="11505882" y="115288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16200000">
            <a:off x="11505882" y="152135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 userDrawn="1"/>
        </p:nvSpPr>
        <p:spPr>
          <a:xfrm rot="16200000">
            <a:off x="11505883" y="1521356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 userDrawn="1"/>
        </p:nvSpPr>
        <p:spPr>
          <a:xfrm rot="5400000">
            <a:off x="10235292" y="415947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 userDrawn="1"/>
        </p:nvSpPr>
        <p:spPr>
          <a:xfrm rot="5400000">
            <a:off x="-33693" y="476804"/>
            <a:ext cx="488554" cy="421167"/>
          </a:xfrm>
          <a:prstGeom prst="triangle">
            <a:avLst/>
          </a:prstGeom>
          <a:solidFill>
            <a:srgbClr val="82AA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303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27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等腰三角形 4"/>
          <p:cNvSpPr/>
          <p:nvPr userDrawn="1"/>
        </p:nvSpPr>
        <p:spPr>
          <a:xfrm rot="16200000">
            <a:off x="9600001" y="-320993"/>
            <a:ext cx="736941" cy="635294"/>
          </a:xfrm>
          <a:prstGeom prst="triangle">
            <a:avLst/>
          </a:prstGeom>
          <a:solidFill>
            <a:schemeClr val="bg2">
              <a:lumMod val="9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 userDrawn="1"/>
        </p:nvSpPr>
        <p:spPr>
          <a:xfrm rot="5400000">
            <a:off x="10235294" y="-320993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16200000">
            <a:off x="10870588" y="-320993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 userDrawn="1"/>
        </p:nvSpPr>
        <p:spPr>
          <a:xfrm rot="5400000">
            <a:off x="11505882" y="-320993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 userDrawn="1"/>
        </p:nvSpPr>
        <p:spPr>
          <a:xfrm rot="5400000">
            <a:off x="9600001" y="4747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 userDrawn="1"/>
        </p:nvSpPr>
        <p:spPr>
          <a:xfrm rot="16200000">
            <a:off x="10235294" y="4747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 userDrawn="1"/>
        </p:nvSpPr>
        <p:spPr>
          <a:xfrm rot="5400000">
            <a:off x="10870588" y="47478"/>
            <a:ext cx="736941" cy="635294"/>
          </a:xfrm>
          <a:prstGeom prst="triangle">
            <a:avLst/>
          </a:prstGeom>
          <a:solidFill>
            <a:schemeClr val="bg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 userDrawn="1"/>
        </p:nvSpPr>
        <p:spPr>
          <a:xfrm rot="16200000">
            <a:off x="11505882" y="47478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 userDrawn="1"/>
        </p:nvSpPr>
        <p:spPr>
          <a:xfrm rot="16200000">
            <a:off x="10870588" y="41594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 userDrawn="1"/>
        </p:nvSpPr>
        <p:spPr>
          <a:xfrm rot="5400000">
            <a:off x="11505882" y="415948"/>
            <a:ext cx="736941" cy="635294"/>
          </a:xfrm>
          <a:prstGeom prst="triangle">
            <a:avLst/>
          </a:prstGeom>
          <a:solidFill>
            <a:schemeClr val="bg2">
              <a:lumMod val="9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 userDrawn="1"/>
        </p:nvSpPr>
        <p:spPr>
          <a:xfrm rot="5400000">
            <a:off x="10870588" y="78441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 userDrawn="1"/>
        </p:nvSpPr>
        <p:spPr>
          <a:xfrm rot="16200000">
            <a:off x="11505882" y="78441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 userDrawn="1"/>
        </p:nvSpPr>
        <p:spPr>
          <a:xfrm rot="16200000">
            <a:off x="10870588" y="115288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 userDrawn="1"/>
        </p:nvSpPr>
        <p:spPr>
          <a:xfrm rot="5400000">
            <a:off x="11505882" y="115288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 userDrawn="1"/>
        </p:nvSpPr>
        <p:spPr>
          <a:xfrm rot="16200000">
            <a:off x="11505882" y="152135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 userDrawn="1"/>
        </p:nvSpPr>
        <p:spPr>
          <a:xfrm rot="16200000">
            <a:off x="11505883" y="1521356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 userDrawn="1"/>
        </p:nvSpPr>
        <p:spPr>
          <a:xfrm rot="5400000">
            <a:off x="10235292" y="415947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8134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8688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882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B5140E18-94D0-4181-94AC-16CFC9109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87DB8-1BDE-4EB2-B1B0-272B2C0A93EF}" type="datetimeFigureOut">
              <a:rPr lang="zh-CN" altLang="en-US" smtClean="0"/>
              <a:t>18-1-28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8032D4FE-02A9-48CE-BEB7-1D3498AE2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34E9864E-5167-466D-B8A7-5FB62FFD3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8005-4F0C-4042-966B-938DE6B3B9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6504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7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16000" y="1209675"/>
            <a:ext cx="11160000" cy="4967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201867" y="6356350"/>
            <a:ext cx="4741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F668F-848C-4CC0-8143-F2E483CC77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940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6" r:id="rId4"/>
    <p:sldLayoutId id="2147483655" r:id="rId5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>
          <a:solidFill>
            <a:schemeClr val="tx1"/>
          </a:solidFill>
          <a:latin typeface="造字工房悦圆（非商用）常规体" pitchFamily="50" charset="-122"/>
          <a:ea typeface="造字工房悦圆（非商用）常规体" pitchFamily="50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造字工房悦黑体验版纤细体" pitchFamily="50" charset="-122"/>
          <a:ea typeface="造字工房悦黑体验版纤细体" pitchFamily="50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造字工房悦黑体验版纤细体" pitchFamily="50" charset="-122"/>
          <a:ea typeface="造字工房悦黑体验版纤细体" pitchFamily="50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造字工房悦黑体验版纤细体" pitchFamily="50" charset="-122"/>
          <a:ea typeface="造字工房悦黑体验版纤细体" pitchFamily="50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造字工房悦黑体验版纤细体" pitchFamily="50" charset="-122"/>
          <a:ea typeface="造字工房悦黑体验版纤细体" pitchFamily="50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造字工房悦黑体验版纤细体" pitchFamily="50" charset="-122"/>
          <a:ea typeface="造字工房悦黑体验版纤细体" pitchFamily="5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CAE1B3B0-4445-41F7-927D-694DB95E1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A0C521D1-2B3C-4535-AA4C-2941FD972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5C8678C3-E17B-4C39-BECE-278B475446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87DB8-1BDE-4EB2-B1B0-272B2C0A93EF}" type="datetimeFigureOut">
              <a:rPr lang="zh-CN" altLang="en-US" smtClean="0"/>
              <a:t>18-1-28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181B87A7-ABA4-458C-85C1-7F6D3FE2F6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60AF0C7C-C3E0-49F9-91B3-43053EF0EA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E8005-4F0C-4042-966B-938DE6B3B9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052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1.jpeg"/><Relationship Id="rId5" Type="http://schemas.openxmlformats.org/officeDocument/2006/relationships/image" Target="../media/image2.jpeg"/><Relationship Id="rId6" Type="http://schemas.openxmlformats.org/officeDocument/2006/relationships/image" Target="../media/image3.jpe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image" Target="../media/image8.png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9.png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10.png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11.png"/><Relationship Id="rId1" Type="http://schemas.openxmlformats.org/officeDocument/2006/relationships/tags" Target="../tags/tag15.x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12.png"/><Relationship Id="rId1" Type="http://schemas.openxmlformats.org/officeDocument/2006/relationships/tags" Target="../tags/tag16.x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7.xml"/><Relationship Id="rId6" Type="http://schemas.openxmlformats.org/officeDocument/2006/relationships/image" Target="../media/image1.jpeg"/><Relationship Id="rId7" Type="http://schemas.openxmlformats.org/officeDocument/2006/relationships/image" Target="../media/image2.jpeg"/><Relationship Id="rId8" Type="http://schemas.openxmlformats.org/officeDocument/2006/relationships/image" Target="../media/image3.jpeg"/><Relationship Id="rId9" Type="http://schemas.openxmlformats.org/officeDocument/2006/relationships/image" Target="../media/image13.png"/><Relationship Id="rId1" Type="http://schemas.openxmlformats.org/officeDocument/2006/relationships/tags" Target="../tags/tag18.xml"/><Relationship Id="rId2" Type="http://schemas.microsoft.com/office/2007/relationships/media" Target="../media/media1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4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5.pn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6.pn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7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等腰三角形 21"/>
          <p:cNvSpPr/>
          <p:nvPr/>
        </p:nvSpPr>
        <p:spPr>
          <a:xfrm rot="5400000">
            <a:off x="-59458" y="1457187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/>
        </p:nvSpPr>
        <p:spPr>
          <a:xfrm rot="16200000">
            <a:off x="3971479" y="601608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等腰三角形 29"/>
          <p:cNvSpPr/>
          <p:nvPr/>
        </p:nvSpPr>
        <p:spPr>
          <a:xfrm rot="16200000">
            <a:off x="3651454" y="1457187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等腰三角形 61"/>
          <p:cNvSpPr/>
          <p:nvPr/>
        </p:nvSpPr>
        <p:spPr>
          <a:xfrm rot="16200000">
            <a:off x="1424386" y="1888256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等腰三角形 51"/>
          <p:cNvSpPr/>
          <p:nvPr/>
        </p:nvSpPr>
        <p:spPr>
          <a:xfrm rot="5400000">
            <a:off x="-59458" y="2319325"/>
            <a:ext cx="862140" cy="743224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等腰三角形 48"/>
          <p:cNvSpPr/>
          <p:nvPr/>
        </p:nvSpPr>
        <p:spPr>
          <a:xfrm rot="16200000">
            <a:off x="682030" y="2319325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等腰三角形 49"/>
          <p:cNvSpPr/>
          <p:nvPr/>
        </p:nvSpPr>
        <p:spPr>
          <a:xfrm rot="5400000">
            <a:off x="1425254" y="2319325"/>
            <a:ext cx="862140" cy="74322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等腰三角形 93"/>
          <p:cNvSpPr/>
          <p:nvPr/>
        </p:nvSpPr>
        <p:spPr>
          <a:xfrm rot="16200000">
            <a:off x="-60326" y="2750394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等腰三角形 91"/>
          <p:cNvSpPr/>
          <p:nvPr/>
        </p:nvSpPr>
        <p:spPr>
          <a:xfrm rot="16200000">
            <a:off x="1424386" y="2750394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等腰三角形 89"/>
          <p:cNvSpPr/>
          <p:nvPr/>
        </p:nvSpPr>
        <p:spPr>
          <a:xfrm rot="16200000">
            <a:off x="2898706" y="2750393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等腰三角形 87"/>
          <p:cNvSpPr/>
          <p:nvPr/>
        </p:nvSpPr>
        <p:spPr>
          <a:xfrm rot="16200000">
            <a:off x="4389049" y="2748013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等腰三角形 81"/>
          <p:cNvSpPr/>
          <p:nvPr/>
        </p:nvSpPr>
        <p:spPr>
          <a:xfrm rot="5400000">
            <a:off x="-59458" y="3181463"/>
            <a:ext cx="862140" cy="74322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16200000">
            <a:off x="2161980" y="3179082"/>
            <a:ext cx="862140" cy="743224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2905204" y="3179082"/>
            <a:ext cx="862140" cy="743224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389916" y="3179082"/>
            <a:ext cx="862140" cy="743224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等腰三角形 123"/>
          <p:cNvSpPr/>
          <p:nvPr/>
        </p:nvSpPr>
        <p:spPr>
          <a:xfrm rot="16200000">
            <a:off x="-60326" y="3612532"/>
            <a:ext cx="862140" cy="743224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等腰三角形 119"/>
          <p:cNvSpPr/>
          <p:nvPr/>
        </p:nvSpPr>
        <p:spPr>
          <a:xfrm rot="16200000">
            <a:off x="2904336" y="3610151"/>
            <a:ext cx="862140" cy="743224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等腰三角形 120"/>
          <p:cNvSpPr/>
          <p:nvPr/>
        </p:nvSpPr>
        <p:spPr>
          <a:xfrm rot="5400000">
            <a:off x="3647560" y="3610151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等腰三角形 111"/>
          <p:cNvSpPr/>
          <p:nvPr/>
        </p:nvSpPr>
        <p:spPr>
          <a:xfrm rot="5400000">
            <a:off x="-59458" y="4043601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等腰三角形 106"/>
          <p:cNvSpPr/>
          <p:nvPr/>
        </p:nvSpPr>
        <p:spPr>
          <a:xfrm rot="16200000">
            <a:off x="2166742" y="4043601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等腰三角形 105"/>
          <p:cNvSpPr/>
          <p:nvPr/>
        </p:nvSpPr>
        <p:spPr>
          <a:xfrm rot="5400000">
            <a:off x="4389916" y="4041220"/>
            <a:ext cx="862140" cy="743224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等腰三角形 153"/>
          <p:cNvSpPr/>
          <p:nvPr/>
        </p:nvSpPr>
        <p:spPr>
          <a:xfrm rot="16200000">
            <a:off x="-60326" y="4474670"/>
            <a:ext cx="862140" cy="743224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等腰三角形 151"/>
          <p:cNvSpPr/>
          <p:nvPr/>
        </p:nvSpPr>
        <p:spPr>
          <a:xfrm rot="16200000">
            <a:off x="1424386" y="4474670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等腰三角形 141"/>
          <p:cNvSpPr/>
          <p:nvPr/>
        </p:nvSpPr>
        <p:spPr>
          <a:xfrm rot="5400000">
            <a:off x="-59458" y="4905739"/>
            <a:ext cx="862140" cy="743224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等腰三角形 138"/>
          <p:cNvSpPr/>
          <p:nvPr/>
        </p:nvSpPr>
        <p:spPr>
          <a:xfrm rot="16200000">
            <a:off x="682030" y="4905739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等腰三角形 139"/>
          <p:cNvSpPr/>
          <p:nvPr/>
        </p:nvSpPr>
        <p:spPr>
          <a:xfrm rot="5400000">
            <a:off x="1425254" y="4905739"/>
            <a:ext cx="862140" cy="74322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等腰三角形 168"/>
          <p:cNvSpPr/>
          <p:nvPr/>
        </p:nvSpPr>
        <p:spPr>
          <a:xfrm rot="16200000">
            <a:off x="682030" y="5767882"/>
            <a:ext cx="862140" cy="743224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任意多边形 203"/>
          <p:cNvSpPr/>
          <p:nvPr/>
        </p:nvSpPr>
        <p:spPr>
          <a:xfrm>
            <a:off x="2227069" y="1828798"/>
            <a:ext cx="1481241" cy="1718240"/>
          </a:xfrm>
          <a:custGeom>
            <a:avLst/>
            <a:gdLst>
              <a:gd name="connsiteX0" fmla="*/ 0 w 1481241"/>
              <a:gd name="connsiteY0" fmla="*/ 0 h 1718240"/>
              <a:gd name="connsiteX1" fmla="*/ 1481241 w 1481241"/>
              <a:gd name="connsiteY1" fmla="*/ 859120 h 1718240"/>
              <a:gd name="connsiteX2" fmla="*/ 0 w 1481241"/>
              <a:gd name="connsiteY2" fmla="*/ 1718240 h 1718240"/>
              <a:gd name="connsiteX3" fmla="*/ 0 w 1481241"/>
              <a:gd name="connsiteY3" fmla="*/ 0 h 171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1241" h="1718240">
                <a:moveTo>
                  <a:pt x="0" y="0"/>
                </a:moveTo>
                <a:lnTo>
                  <a:pt x="1481241" y="859120"/>
                </a:lnTo>
                <a:lnTo>
                  <a:pt x="0" y="171824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4670" t="-4434" b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任意多边形 202"/>
          <p:cNvSpPr/>
          <p:nvPr/>
        </p:nvSpPr>
        <p:spPr>
          <a:xfrm>
            <a:off x="742356" y="2690935"/>
            <a:ext cx="2225332" cy="2581386"/>
          </a:xfrm>
          <a:custGeom>
            <a:avLst/>
            <a:gdLst>
              <a:gd name="connsiteX0" fmla="*/ 0 w 2225332"/>
              <a:gd name="connsiteY0" fmla="*/ 0 h 2581386"/>
              <a:gd name="connsiteX1" fmla="*/ 2225332 w 2225332"/>
              <a:gd name="connsiteY1" fmla="*/ 1290693 h 2581386"/>
              <a:gd name="connsiteX2" fmla="*/ 0 w 2225332"/>
              <a:gd name="connsiteY2" fmla="*/ 2581386 h 2581386"/>
              <a:gd name="connsiteX3" fmla="*/ 0 w 2225332"/>
              <a:gd name="connsiteY3" fmla="*/ 0 h 2581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5332" h="2581386">
                <a:moveTo>
                  <a:pt x="0" y="0"/>
                </a:moveTo>
                <a:lnTo>
                  <a:pt x="2225332" y="1290693"/>
                </a:lnTo>
                <a:lnTo>
                  <a:pt x="0" y="2581386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45226" t="-38023" r="-87700" b="-504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任意多边形 201"/>
          <p:cNvSpPr/>
          <p:nvPr/>
        </p:nvSpPr>
        <p:spPr>
          <a:xfrm>
            <a:off x="2227069" y="4415212"/>
            <a:ext cx="1481241" cy="1718240"/>
          </a:xfrm>
          <a:custGeom>
            <a:avLst/>
            <a:gdLst>
              <a:gd name="connsiteX0" fmla="*/ 0 w 1481241"/>
              <a:gd name="connsiteY0" fmla="*/ 0 h 1718240"/>
              <a:gd name="connsiteX1" fmla="*/ 1481241 w 1481241"/>
              <a:gd name="connsiteY1" fmla="*/ 859120 h 1718240"/>
              <a:gd name="connsiteX2" fmla="*/ 0 w 1481241"/>
              <a:gd name="connsiteY2" fmla="*/ 1718240 h 1718240"/>
              <a:gd name="connsiteX3" fmla="*/ 0 w 1481241"/>
              <a:gd name="connsiteY3" fmla="*/ 0 h 171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1241" h="1718240">
                <a:moveTo>
                  <a:pt x="0" y="0"/>
                </a:moveTo>
                <a:lnTo>
                  <a:pt x="1481241" y="859120"/>
                </a:lnTo>
                <a:lnTo>
                  <a:pt x="0" y="171824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4" r="-3001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4850191" y="4536125"/>
            <a:ext cx="7049710" cy="8104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/>
              <a:t> </a:t>
            </a:r>
            <a:r>
              <a:rPr lang="zh-CN" altLang="en-US" sz="2000" dirty="0">
                <a:solidFill>
                  <a:schemeClr val="accent3"/>
                </a:solidFill>
              </a:rPr>
              <a:t>报告人</a:t>
            </a:r>
            <a:r>
              <a:rPr lang="zh-CN" altLang="en-US" sz="2000" dirty="0" smtClean="0">
                <a:solidFill>
                  <a:schemeClr val="accent3"/>
                </a:solidFill>
              </a:rPr>
              <a:t>：</a:t>
            </a:r>
            <a:r>
              <a:rPr lang="en-US" altLang="zh-CN" sz="2000" dirty="0" smtClean="0">
                <a:solidFill>
                  <a:schemeClr val="accent3"/>
                </a:solidFill>
              </a:rPr>
              <a:t>     </a:t>
            </a:r>
            <a:r>
              <a:rPr lang="zh-CN" altLang="en-US" sz="2000" dirty="0" smtClean="0">
                <a:solidFill>
                  <a:schemeClr val="accent3"/>
                </a:solidFill>
              </a:rPr>
              <a:t>陈雨诗                  </a:t>
            </a:r>
            <a:endParaRPr lang="en-US" altLang="zh-CN" sz="2000" dirty="0" smtClean="0">
              <a:solidFill>
                <a:schemeClr val="accent3"/>
              </a:solidFill>
            </a:endParaRPr>
          </a:p>
          <a:p>
            <a:pPr>
              <a:lnSpc>
                <a:spcPct val="140000"/>
              </a:lnSpc>
            </a:pPr>
            <a:r>
              <a:rPr lang="zh-CN" altLang="en-US" sz="2000" dirty="0" smtClean="0">
                <a:solidFill>
                  <a:schemeClr val="accent3"/>
                </a:solidFill>
              </a:rPr>
              <a:t>小组成员：</a:t>
            </a:r>
            <a:r>
              <a:rPr lang="en-US" altLang="zh-CN" sz="2000" dirty="0" smtClean="0">
                <a:solidFill>
                  <a:schemeClr val="accent3"/>
                </a:solidFill>
              </a:rPr>
              <a:t>  </a:t>
            </a:r>
            <a:r>
              <a:rPr lang="zh-CN" altLang="en-US" sz="2000" dirty="0" smtClean="0">
                <a:solidFill>
                  <a:schemeClr val="accent3"/>
                </a:solidFill>
              </a:rPr>
              <a:t>顾云敬 、郝楠、孔敏、赵莹莹、胡成</a:t>
            </a:r>
            <a:endParaRPr lang="zh-CN" altLang="en-US" sz="2000" dirty="0">
              <a:solidFill>
                <a:schemeClr val="accent3"/>
              </a:solidFill>
            </a:endParaRPr>
          </a:p>
        </p:txBody>
      </p:sp>
      <p:sp>
        <p:nvSpPr>
          <p:cNvPr id="46" name="等腰三角形 45"/>
          <p:cNvSpPr/>
          <p:nvPr/>
        </p:nvSpPr>
        <p:spPr>
          <a:xfrm rot="16200000">
            <a:off x="9600001" y="-320993"/>
            <a:ext cx="736941" cy="635294"/>
          </a:xfrm>
          <a:prstGeom prst="triangle">
            <a:avLst/>
          </a:prstGeom>
          <a:solidFill>
            <a:schemeClr val="bg2">
              <a:lumMod val="9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等腰三角形 46"/>
          <p:cNvSpPr/>
          <p:nvPr/>
        </p:nvSpPr>
        <p:spPr>
          <a:xfrm rot="5400000">
            <a:off x="10235294" y="-320993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等腰三角形 47"/>
          <p:cNvSpPr/>
          <p:nvPr/>
        </p:nvSpPr>
        <p:spPr>
          <a:xfrm rot="16200000">
            <a:off x="10870588" y="-320993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等腰三角形 52"/>
          <p:cNvSpPr/>
          <p:nvPr/>
        </p:nvSpPr>
        <p:spPr>
          <a:xfrm rot="5400000">
            <a:off x="11505882" y="-320993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等腰三角形 53"/>
          <p:cNvSpPr/>
          <p:nvPr/>
        </p:nvSpPr>
        <p:spPr>
          <a:xfrm rot="5400000">
            <a:off x="9600001" y="4747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等腰三角形 54"/>
          <p:cNvSpPr/>
          <p:nvPr/>
        </p:nvSpPr>
        <p:spPr>
          <a:xfrm rot="16200000">
            <a:off x="10235294" y="4747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等腰三角形 55"/>
          <p:cNvSpPr/>
          <p:nvPr/>
        </p:nvSpPr>
        <p:spPr>
          <a:xfrm rot="5400000">
            <a:off x="10870588" y="47478"/>
            <a:ext cx="736941" cy="635294"/>
          </a:xfrm>
          <a:prstGeom prst="triangle">
            <a:avLst/>
          </a:prstGeom>
          <a:solidFill>
            <a:schemeClr val="bg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等腰三角形 56"/>
          <p:cNvSpPr/>
          <p:nvPr/>
        </p:nvSpPr>
        <p:spPr>
          <a:xfrm rot="16200000">
            <a:off x="11505882" y="47478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等腰三角形 57"/>
          <p:cNvSpPr/>
          <p:nvPr/>
        </p:nvSpPr>
        <p:spPr>
          <a:xfrm rot="16200000">
            <a:off x="10870588" y="41594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等腰三角形 58"/>
          <p:cNvSpPr/>
          <p:nvPr/>
        </p:nvSpPr>
        <p:spPr>
          <a:xfrm rot="5400000">
            <a:off x="11505882" y="415948"/>
            <a:ext cx="736941" cy="635294"/>
          </a:xfrm>
          <a:prstGeom prst="triangle">
            <a:avLst/>
          </a:prstGeom>
          <a:solidFill>
            <a:schemeClr val="bg2">
              <a:lumMod val="9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等腰三角形 59"/>
          <p:cNvSpPr/>
          <p:nvPr/>
        </p:nvSpPr>
        <p:spPr>
          <a:xfrm rot="5400000">
            <a:off x="10870588" y="78441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等腰三角形 60"/>
          <p:cNvSpPr/>
          <p:nvPr/>
        </p:nvSpPr>
        <p:spPr>
          <a:xfrm rot="16200000">
            <a:off x="11505882" y="78441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等腰三角形 62"/>
          <p:cNvSpPr/>
          <p:nvPr/>
        </p:nvSpPr>
        <p:spPr>
          <a:xfrm rot="16200000">
            <a:off x="10870588" y="115288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等腰三角形 63"/>
          <p:cNvSpPr/>
          <p:nvPr/>
        </p:nvSpPr>
        <p:spPr>
          <a:xfrm rot="5400000">
            <a:off x="11505882" y="115288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等腰三角形 64"/>
          <p:cNvSpPr/>
          <p:nvPr/>
        </p:nvSpPr>
        <p:spPr>
          <a:xfrm rot="16200000">
            <a:off x="11505882" y="152135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等腰三角形 65"/>
          <p:cNvSpPr/>
          <p:nvPr/>
        </p:nvSpPr>
        <p:spPr>
          <a:xfrm rot="16200000">
            <a:off x="11505883" y="1521356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等腰三角形 67"/>
          <p:cNvSpPr/>
          <p:nvPr/>
        </p:nvSpPr>
        <p:spPr>
          <a:xfrm rot="5400000">
            <a:off x="10235292" y="415947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559904" y="1596571"/>
            <a:ext cx="5273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rgbClr val="64C8B4"/>
                </a:solidFill>
                <a:latin typeface="微软雅黑"/>
                <a:ea typeface="微软雅黑"/>
                <a:cs typeface="微软雅黑"/>
              </a:rPr>
              <a:t>    </a:t>
            </a:r>
            <a:r>
              <a:rPr kumimoji="1" lang="en-US" altLang="zh-CN" sz="3600" dirty="0" smtClean="0">
                <a:solidFill>
                  <a:srgbClr val="64C8B4"/>
                </a:solidFill>
                <a:latin typeface="微软雅黑"/>
                <a:ea typeface="微软雅黑"/>
                <a:cs typeface="微软雅黑"/>
              </a:rPr>
              <a:t>     </a:t>
            </a:r>
            <a:r>
              <a:rPr kumimoji="1" lang="zh-CN" altLang="en-US" sz="3600" dirty="0" smtClean="0">
                <a:solidFill>
                  <a:srgbClr val="64C8B4"/>
                </a:solidFill>
                <a:latin typeface="微软雅黑"/>
                <a:ea typeface="微软雅黑"/>
                <a:cs typeface="微软雅黑"/>
              </a:rPr>
              <a:t>量刑辅助系统</a:t>
            </a:r>
            <a:endParaRPr kumimoji="1" lang="zh-CN" altLang="en-US" sz="3600" dirty="0">
              <a:solidFill>
                <a:srgbClr val="64C8B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818003" y="2473974"/>
            <a:ext cx="7366119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基于条件随机场的交通肇事案件</a:t>
            </a:r>
            <a:endParaRPr lang="en-US" altLang="zh-CN" sz="4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algn="ctr">
              <a:lnSpc>
                <a:spcPct val="130000"/>
              </a:lnSpc>
            </a:pPr>
            <a:r>
              <a:rPr lang="zh-CN" altLang="en-US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事发原因的标注与提取</a:t>
            </a:r>
            <a:endParaRPr kumimoji="1" lang="zh-CN" altLang="en-US" sz="4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85969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xmlns:p14="http://schemas.microsoft.com/office/powerpoint/2010/main" spd="slow">
        <p:blinds dir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项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目结果总结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5368" y="1203158"/>
            <a:ext cx="3758649" cy="992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训练模型结果：</a:t>
            </a:r>
            <a:endParaRPr lang="zh-CN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  </a:t>
            </a:r>
            <a:endParaRPr lang="zh-CN" altLang="zh-CN" sz="2600" dirty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4" name="图片 3" descr="屏幕快照 2018-01-28 上午1.54.0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35" y="1839587"/>
            <a:ext cx="11456937" cy="466947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4515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项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目结果对比</a:t>
            </a:r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：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61712" y="1312394"/>
            <a:ext cx="10013408" cy="513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基于规则匹配的模型：</a:t>
            </a:r>
            <a:endParaRPr lang="en-US" altLang="zh-CN" sz="2600" dirty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模型一：根据开始关键词和结束关键词匹配：</a:t>
            </a:r>
            <a:endParaRPr lang="en-US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      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从开始关键词到结束关键词视为一个原因短语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，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即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遇到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开始关键词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则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标注 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B 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，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B</a:t>
            </a:r>
            <a:r>
              <a:rPr lang="zh-CN" alt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之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后的词标注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M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，直到遇到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结束关键词标注 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E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。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endParaRPr lang="en-US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模型二：根据开始关键词和固定词数匹配：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      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从开始关键词取词数为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n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的短语作为一个原因短语，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即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遇到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开始关键词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则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标注 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B 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，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从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B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开始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的第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n 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个词标注为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E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，中间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的词标注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M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。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分别取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词数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n 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为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3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，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4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，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5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，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6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，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7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。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433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项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目结果对比</a:t>
            </a:r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：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5367" y="1203157"/>
            <a:ext cx="668117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与基于规则匹配的试验比较（</a:t>
            </a:r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1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）：</a:t>
            </a:r>
            <a:endParaRPr lang="zh-CN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4" name="图片 3" descr="屏幕快照 2018-01-27 上午1.21.5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35" y="1952600"/>
            <a:ext cx="11262020" cy="457328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613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项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目结果对比</a:t>
            </a:r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：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5367" y="1203157"/>
            <a:ext cx="668117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与基于规则匹配的试验比较（</a:t>
            </a:r>
            <a:r>
              <a:rPr lang="zh-CN" altLang="zh-CN" sz="2600" dirty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2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）：</a:t>
            </a:r>
            <a:endParaRPr lang="zh-CN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5" name="图片 4" descr="屏幕快照 2018-01-27 上午1.24.5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09" y="1902519"/>
            <a:ext cx="11099633" cy="46722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5958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项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目结果对比</a:t>
            </a:r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：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5367" y="1203157"/>
            <a:ext cx="668117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与基于规则匹配的试验比较（</a:t>
            </a:r>
            <a:r>
              <a:rPr lang="zh-CN" altLang="zh-CN" sz="2600" dirty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2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）：</a:t>
            </a:r>
            <a:endParaRPr lang="zh-CN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4" name="图片 3" descr="屏幕快照 2018-01-27 上午1.26.2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69" y="1946626"/>
            <a:ext cx="11074081" cy="455294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5833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项目结果分析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60817" y="1203157"/>
            <a:ext cx="1016363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2600" dirty="0">
              <a:solidFill>
                <a:srgbClr val="64C8B4"/>
              </a:solidFill>
              <a:latin typeface="微软雅黑"/>
              <a:ea typeface="微软雅黑"/>
              <a:cs typeface="微软雅黑"/>
            </a:endParaRPr>
          </a:p>
          <a:p>
            <a:endParaRPr lang="zh-CN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4" name="图片 3" descr="屏幕快照 2018-01-28 上午10.17.5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881" y="1034002"/>
            <a:ext cx="9524740" cy="565201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2682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项目结果分析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5367" y="1203157"/>
            <a:ext cx="10163633" cy="5416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600" dirty="0" smtClean="0">
                <a:solidFill>
                  <a:srgbClr val="64C8B4"/>
                </a:solidFill>
                <a:latin typeface="微软雅黑"/>
                <a:ea typeface="微软雅黑"/>
                <a:cs typeface="微软雅黑"/>
              </a:rPr>
              <a:t>实验显示</a:t>
            </a:r>
            <a:r>
              <a:rPr lang="zh-CN" altLang="en-US" sz="2600" dirty="0">
                <a:solidFill>
                  <a:srgbClr val="64C8B4"/>
                </a:solidFill>
                <a:latin typeface="微软雅黑"/>
                <a:ea typeface="微软雅黑"/>
                <a:cs typeface="微软雅黑"/>
              </a:rPr>
              <a:t>：</a:t>
            </a:r>
            <a:endParaRPr lang="en-US" altLang="zh-CN" sz="2600" dirty="0">
              <a:solidFill>
                <a:srgbClr val="64C8B4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20000"/>
              </a:lnSpc>
            </a:pPr>
            <a:r>
              <a:rPr lang="en-US" altLang="zh-CN" sz="25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  CRF</a:t>
            </a:r>
            <a:r>
              <a:rPr lang="zh-CN" altLang="en-US" sz="25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模型</a:t>
            </a:r>
            <a:r>
              <a:rPr lang="zh-CN" altLang="zh-CN" sz="25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的性能优于</a:t>
            </a:r>
            <a:r>
              <a:rPr lang="zh-CN" altLang="en-US" sz="25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基于规则匹配模型的性能</a:t>
            </a:r>
            <a:r>
              <a:rPr lang="zh-CN" altLang="zh-CN" sz="25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r>
              <a:rPr lang="zh-CN" altLang="en-US" sz="25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其中，词＋词性＋关键词的特征组合效果最佳。</a:t>
            </a:r>
            <a:endParaRPr lang="en-US" altLang="zh-CN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2800" b="1" dirty="0"/>
          </a:p>
          <a:p>
            <a:r>
              <a:rPr lang="zh-CN" altLang="en-US" sz="2600" dirty="0" smtClean="0">
                <a:solidFill>
                  <a:srgbClr val="64C8B4"/>
                </a:solidFill>
                <a:latin typeface="微软雅黑"/>
                <a:ea typeface="微软雅黑"/>
                <a:cs typeface="微软雅黑"/>
              </a:rPr>
              <a:t>基于规则模型性能较差原因</a:t>
            </a:r>
            <a:r>
              <a:rPr lang="zh-CN" altLang="en-US" sz="2600" dirty="0">
                <a:solidFill>
                  <a:srgbClr val="64C8B4"/>
                </a:solidFill>
                <a:latin typeface="微软雅黑"/>
                <a:ea typeface="微软雅黑"/>
                <a:cs typeface="微软雅黑"/>
              </a:rPr>
              <a:t>分析：</a:t>
            </a:r>
            <a:r>
              <a:rPr lang="en-US" altLang="zh-CN" sz="2600" dirty="0">
                <a:solidFill>
                  <a:srgbClr val="64C8B4"/>
                </a:solidFill>
                <a:latin typeface="微软雅黑"/>
                <a:ea typeface="微软雅黑"/>
                <a:cs typeface="微软雅黑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zh-CN" altLang="en-US" sz="2500" dirty="0" smtClean="0">
                <a:solidFill>
                  <a:srgbClr val="404040"/>
                </a:solidFill>
              </a:rPr>
              <a:t>两个模型共同缺点：</a:t>
            </a:r>
            <a:r>
              <a:rPr lang="en-US" altLang="zh-CN" sz="2500" dirty="0" smtClean="0">
                <a:solidFill>
                  <a:srgbClr val="404040"/>
                </a:solidFill>
              </a:rPr>
              <a:t>1</a:t>
            </a:r>
            <a:r>
              <a:rPr lang="zh-CN" altLang="en-US" sz="2500" dirty="0" smtClean="0">
                <a:solidFill>
                  <a:srgbClr val="404040"/>
                </a:solidFill>
              </a:rPr>
              <a:t>、</a:t>
            </a:r>
            <a:r>
              <a:rPr lang="zh-CN" altLang="en-US" sz="2500" dirty="0">
                <a:solidFill>
                  <a:srgbClr val="404040"/>
                </a:solidFill>
              </a:rPr>
              <a:t>开始关键词不能涵盖</a:t>
            </a:r>
            <a:r>
              <a:rPr lang="zh-CN" altLang="en-US" sz="2500" dirty="0" smtClean="0">
                <a:solidFill>
                  <a:srgbClr val="404040"/>
                </a:solidFill>
              </a:rPr>
              <a:t>所有起</a:t>
            </a:r>
            <a:r>
              <a:rPr lang="zh-CN" altLang="en-US" sz="2500" dirty="0">
                <a:solidFill>
                  <a:srgbClr val="404040"/>
                </a:solidFill>
              </a:rPr>
              <a:t>始位置；</a:t>
            </a:r>
            <a:endParaRPr lang="en-US" altLang="zh-CN" sz="2500" dirty="0">
              <a:solidFill>
                <a:srgbClr val="404040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2500" dirty="0" smtClean="0">
                <a:solidFill>
                  <a:srgbClr val="404040"/>
                </a:solidFill>
              </a:rPr>
              <a:t>                                 2</a:t>
            </a:r>
            <a:r>
              <a:rPr lang="zh-CN" altLang="en-US" sz="2500" dirty="0" smtClean="0">
                <a:solidFill>
                  <a:srgbClr val="404040"/>
                </a:solidFill>
              </a:rPr>
              <a:t>、</a:t>
            </a:r>
            <a:r>
              <a:rPr lang="zh-CN" altLang="en-US" sz="2500" dirty="0">
                <a:solidFill>
                  <a:srgbClr val="404040"/>
                </a:solidFill>
              </a:rPr>
              <a:t>单独词的原因短语不能匹配</a:t>
            </a:r>
            <a:r>
              <a:rPr lang="zh-CN" altLang="en-US" sz="2500" dirty="0" smtClean="0">
                <a:solidFill>
                  <a:srgbClr val="404040"/>
                </a:solidFill>
              </a:rPr>
              <a:t>到</a:t>
            </a:r>
            <a:endParaRPr lang="en-US" altLang="zh-CN" sz="2500" dirty="0" smtClean="0">
              <a:solidFill>
                <a:srgbClr val="404040"/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2500" dirty="0" smtClean="0">
                <a:solidFill>
                  <a:srgbClr val="404040"/>
                </a:solidFill>
              </a:rPr>
              <a:t>模型一：结束位置没有明显规律，标注</a:t>
            </a:r>
            <a:r>
              <a:rPr lang="en-US" altLang="zh-CN" sz="2500" dirty="0" smtClean="0">
                <a:solidFill>
                  <a:srgbClr val="404040"/>
                </a:solidFill>
              </a:rPr>
              <a:t>B</a:t>
            </a:r>
            <a:r>
              <a:rPr lang="zh-CN" altLang="en-US" sz="2500" dirty="0" smtClean="0">
                <a:solidFill>
                  <a:srgbClr val="404040"/>
                </a:solidFill>
              </a:rPr>
              <a:t>之后很难遇到结束关键词</a:t>
            </a:r>
            <a:r>
              <a:rPr lang="zh-CN" altLang="zh-CN" sz="2500" dirty="0">
                <a:solidFill>
                  <a:srgbClr val="404040"/>
                </a:solidFill>
              </a:rPr>
              <a:t>，</a:t>
            </a:r>
            <a:r>
              <a:rPr lang="zh-CN" altLang="en-US" sz="2500" dirty="0" smtClean="0">
                <a:solidFill>
                  <a:srgbClr val="404040"/>
                </a:solidFill>
              </a:rPr>
              <a:t>导致</a:t>
            </a:r>
            <a:r>
              <a:rPr lang="en-US" altLang="zh-CN" sz="2500" dirty="0" smtClean="0">
                <a:solidFill>
                  <a:srgbClr val="404040"/>
                </a:solidFill>
              </a:rPr>
              <a:t>B</a:t>
            </a:r>
            <a:r>
              <a:rPr lang="zh-CN" altLang="en-US" sz="2500" dirty="0" smtClean="0">
                <a:solidFill>
                  <a:srgbClr val="404040"/>
                </a:solidFill>
              </a:rPr>
              <a:t>之后的大量非原因词被标注为</a:t>
            </a:r>
            <a:r>
              <a:rPr lang="en-US" altLang="zh-CN" sz="2500" dirty="0" smtClean="0">
                <a:solidFill>
                  <a:srgbClr val="404040"/>
                </a:solidFill>
              </a:rPr>
              <a:t>M</a:t>
            </a:r>
            <a:r>
              <a:rPr lang="zh-CN" altLang="en-US" sz="2500" dirty="0" smtClean="0">
                <a:solidFill>
                  <a:srgbClr val="404040"/>
                </a:solidFill>
              </a:rPr>
              <a:t>，造成准确率低下。</a:t>
            </a:r>
            <a:endParaRPr lang="en-US" altLang="zh-CN" sz="2500" dirty="0" smtClean="0">
              <a:solidFill>
                <a:srgbClr val="404040"/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2500" dirty="0" smtClean="0">
                <a:solidFill>
                  <a:srgbClr val="404040"/>
                </a:solidFill>
              </a:rPr>
              <a:t>模型二：原因短语包含的词数范围跨度大且词数不固定，导致标注的错误率较高。</a:t>
            </a:r>
            <a:endParaRPr lang="en-US" altLang="zh-CN" sz="2500" dirty="0">
              <a:solidFill>
                <a:srgbClr val="404040"/>
              </a:solidFill>
            </a:endParaRPr>
          </a:p>
          <a:p>
            <a:endParaRPr lang="zh-CN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254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等腰三角形 21"/>
          <p:cNvSpPr/>
          <p:nvPr/>
        </p:nvSpPr>
        <p:spPr>
          <a:xfrm rot="5400000">
            <a:off x="-59458" y="1457187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/>
        </p:nvSpPr>
        <p:spPr>
          <a:xfrm rot="16200000">
            <a:off x="2166742" y="1457187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等腰三角形 29"/>
          <p:cNvSpPr/>
          <p:nvPr/>
        </p:nvSpPr>
        <p:spPr>
          <a:xfrm rot="16200000">
            <a:off x="3651454" y="1457187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等腰三角形 61"/>
          <p:cNvSpPr/>
          <p:nvPr/>
        </p:nvSpPr>
        <p:spPr>
          <a:xfrm rot="16200000">
            <a:off x="1424386" y="1888256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等腰三角形 51"/>
          <p:cNvSpPr/>
          <p:nvPr/>
        </p:nvSpPr>
        <p:spPr>
          <a:xfrm rot="5400000">
            <a:off x="-59458" y="2319325"/>
            <a:ext cx="862140" cy="743224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等腰三角形 48"/>
          <p:cNvSpPr/>
          <p:nvPr/>
        </p:nvSpPr>
        <p:spPr>
          <a:xfrm rot="16200000">
            <a:off x="682030" y="2319325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等腰三角形 49"/>
          <p:cNvSpPr/>
          <p:nvPr/>
        </p:nvSpPr>
        <p:spPr>
          <a:xfrm rot="5400000">
            <a:off x="1425254" y="2319325"/>
            <a:ext cx="862140" cy="74322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等腰三角形 93"/>
          <p:cNvSpPr/>
          <p:nvPr/>
        </p:nvSpPr>
        <p:spPr>
          <a:xfrm rot="16200000">
            <a:off x="-60326" y="2750394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等腰三角形 91"/>
          <p:cNvSpPr/>
          <p:nvPr/>
        </p:nvSpPr>
        <p:spPr>
          <a:xfrm rot="16200000">
            <a:off x="1424386" y="2750394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等腰三角形 89"/>
          <p:cNvSpPr/>
          <p:nvPr/>
        </p:nvSpPr>
        <p:spPr>
          <a:xfrm rot="16200000">
            <a:off x="2898706" y="2750393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等腰三角形 87"/>
          <p:cNvSpPr/>
          <p:nvPr/>
        </p:nvSpPr>
        <p:spPr>
          <a:xfrm rot="16200000">
            <a:off x="4389049" y="2748013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等腰三角形 81"/>
          <p:cNvSpPr/>
          <p:nvPr/>
        </p:nvSpPr>
        <p:spPr>
          <a:xfrm rot="5400000">
            <a:off x="-59458" y="3181463"/>
            <a:ext cx="862140" cy="74322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16200000">
            <a:off x="2161980" y="3179082"/>
            <a:ext cx="862140" cy="743224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2905204" y="3179082"/>
            <a:ext cx="862140" cy="743224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389916" y="3179082"/>
            <a:ext cx="862140" cy="743224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等腰三角形 123"/>
          <p:cNvSpPr/>
          <p:nvPr/>
        </p:nvSpPr>
        <p:spPr>
          <a:xfrm rot="16200000">
            <a:off x="-60326" y="3612532"/>
            <a:ext cx="862140" cy="743224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等腰三角形 119"/>
          <p:cNvSpPr/>
          <p:nvPr/>
        </p:nvSpPr>
        <p:spPr>
          <a:xfrm rot="16200000">
            <a:off x="2904336" y="3610151"/>
            <a:ext cx="862140" cy="743224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等腰三角形 120"/>
          <p:cNvSpPr/>
          <p:nvPr/>
        </p:nvSpPr>
        <p:spPr>
          <a:xfrm rot="5400000">
            <a:off x="3647560" y="3610151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等腰三角形 111"/>
          <p:cNvSpPr/>
          <p:nvPr/>
        </p:nvSpPr>
        <p:spPr>
          <a:xfrm rot="5400000">
            <a:off x="-59458" y="4043601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等腰三角形 106"/>
          <p:cNvSpPr/>
          <p:nvPr/>
        </p:nvSpPr>
        <p:spPr>
          <a:xfrm rot="16200000">
            <a:off x="2166742" y="4043601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等腰三角形 105"/>
          <p:cNvSpPr/>
          <p:nvPr/>
        </p:nvSpPr>
        <p:spPr>
          <a:xfrm rot="5400000">
            <a:off x="4389916" y="4041220"/>
            <a:ext cx="862140" cy="743224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等腰三角形 153"/>
          <p:cNvSpPr/>
          <p:nvPr/>
        </p:nvSpPr>
        <p:spPr>
          <a:xfrm rot="16200000">
            <a:off x="-60326" y="4474670"/>
            <a:ext cx="862140" cy="743224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等腰三角形 151"/>
          <p:cNvSpPr/>
          <p:nvPr/>
        </p:nvSpPr>
        <p:spPr>
          <a:xfrm rot="16200000">
            <a:off x="1424386" y="4474670"/>
            <a:ext cx="862140" cy="743224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等腰三角形 141"/>
          <p:cNvSpPr/>
          <p:nvPr/>
        </p:nvSpPr>
        <p:spPr>
          <a:xfrm rot="5400000">
            <a:off x="-59458" y="4905739"/>
            <a:ext cx="862140" cy="743224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等腰三角形 138"/>
          <p:cNvSpPr/>
          <p:nvPr/>
        </p:nvSpPr>
        <p:spPr>
          <a:xfrm rot="16200000">
            <a:off x="682030" y="4905739"/>
            <a:ext cx="862140" cy="743224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等腰三角形 139"/>
          <p:cNvSpPr/>
          <p:nvPr/>
        </p:nvSpPr>
        <p:spPr>
          <a:xfrm rot="5400000">
            <a:off x="1425254" y="4905739"/>
            <a:ext cx="862140" cy="74322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等腰三角形 168"/>
          <p:cNvSpPr/>
          <p:nvPr/>
        </p:nvSpPr>
        <p:spPr>
          <a:xfrm rot="16200000">
            <a:off x="682030" y="5767882"/>
            <a:ext cx="862140" cy="743224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任意多边形 203"/>
          <p:cNvSpPr/>
          <p:nvPr/>
        </p:nvSpPr>
        <p:spPr>
          <a:xfrm>
            <a:off x="2227069" y="1828798"/>
            <a:ext cx="1481241" cy="1718240"/>
          </a:xfrm>
          <a:custGeom>
            <a:avLst/>
            <a:gdLst>
              <a:gd name="connsiteX0" fmla="*/ 0 w 1481241"/>
              <a:gd name="connsiteY0" fmla="*/ 0 h 1718240"/>
              <a:gd name="connsiteX1" fmla="*/ 1481241 w 1481241"/>
              <a:gd name="connsiteY1" fmla="*/ 859120 h 1718240"/>
              <a:gd name="connsiteX2" fmla="*/ 0 w 1481241"/>
              <a:gd name="connsiteY2" fmla="*/ 1718240 h 1718240"/>
              <a:gd name="connsiteX3" fmla="*/ 0 w 1481241"/>
              <a:gd name="connsiteY3" fmla="*/ 0 h 171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1241" h="1718240">
                <a:moveTo>
                  <a:pt x="0" y="0"/>
                </a:moveTo>
                <a:lnTo>
                  <a:pt x="1481241" y="859120"/>
                </a:lnTo>
                <a:lnTo>
                  <a:pt x="0" y="171824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4670" t="-4434" b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任意多边形 202"/>
          <p:cNvSpPr/>
          <p:nvPr/>
        </p:nvSpPr>
        <p:spPr>
          <a:xfrm>
            <a:off x="742356" y="2690935"/>
            <a:ext cx="2225332" cy="2581386"/>
          </a:xfrm>
          <a:custGeom>
            <a:avLst/>
            <a:gdLst>
              <a:gd name="connsiteX0" fmla="*/ 0 w 2225332"/>
              <a:gd name="connsiteY0" fmla="*/ 0 h 2581386"/>
              <a:gd name="connsiteX1" fmla="*/ 2225332 w 2225332"/>
              <a:gd name="connsiteY1" fmla="*/ 1290693 h 2581386"/>
              <a:gd name="connsiteX2" fmla="*/ 0 w 2225332"/>
              <a:gd name="connsiteY2" fmla="*/ 2581386 h 2581386"/>
              <a:gd name="connsiteX3" fmla="*/ 0 w 2225332"/>
              <a:gd name="connsiteY3" fmla="*/ 0 h 2581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5332" h="2581386">
                <a:moveTo>
                  <a:pt x="0" y="0"/>
                </a:moveTo>
                <a:lnTo>
                  <a:pt x="2225332" y="1290693"/>
                </a:lnTo>
                <a:lnTo>
                  <a:pt x="0" y="2581386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45226" t="-38023" r="-87700" b="-504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任意多边形 201"/>
          <p:cNvSpPr/>
          <p:nvPr/>
        </p:nvSpPr>
        <p:spPr>
          <a:xfrm>
            <a:off x="2227069" y="4415212"/>
            <a:ext cx="1481241" cy="1718240"/>
          </a:xfrm>
          <a:custGeom>
            <a:avLst/>
            <a:gdLst>
              <a:gd name="connsiteX0" fmla="*/ 0 w 1481241"/>
              <a:gd name="connsiteY0" fmla="*/ 0 h 1718240"/>
              <a:gd name="connsiteX1" fmla="*/ 1481241 w 1481241"/>
              <a:gd name="connsiteY1" fmla="*/ 859120 h 1718240"/>
              <a:gd name="connsiteX2" fmla="*/ 0 w 1481241"/>
              <a:gd name="connsiteY2" fmla="*/ 1718240 h 1718240"/>
              <a:gd name="connsiteX3" fmla="*/ 0 w 1481241"/>
              <a:gd name="connsiteY3" fmla="*/ 0 h 171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1241" h="1718240">
                <a:moveTo>
                  <a:pt x="0" y="0"/>
                </a:moveTo>
                <a:lnTo>
                  <a:pt x="1481241" y="859120"/>
                </a:lnTo>
                <a:lnTo>
                  <a:pt x="0" y="171824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4" r="-3001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5581728" y="2640475"/>
            <a:ext cx="579357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800" dirty="0" smtClean="0">
                <a:solidFill>
                  <a:schemeClr val="accent2"/>
                </a:solidFill>
                <a:latin typeface="+mj-ea"/>
                <a:ea typeface="+mj-ea"/>
              </a:rPr>
              <a:t>THANKS</a:t>
            </a:r>
            <a:endParaRPr lang="zh-CN" altLang="en-US" sz="800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46" name="等腰三角形 45"/>
          <p:cNvSpPr/>
          <p:nvPr/>
        </p:nvSpPr>
        <p:spPr>
          <a:xfrm rot="16200000">
            <a:off x="9600001" y="-320993"/>
            <a:ext cx="736941" cy="635294"/>
          </a:xfrm>
          <a:prstGeom prst="triangle">
            <a:avLst/>
          </a:prstGeom>
          <a:solidFill>
            <a:schemeClr val="bg2">
              <a:lumMod val="9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等腰三角形 46"/>
          <p:cNvSpPr/>
          <p:nvPr/>
        </p:nvSpPr>
        <p:spPr>
          <a:xfrm rot="5400000">
            <a:off x="10235294" y="-320993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等腰三角形 47"/>
          <p:cNvSpPr/>
          <p:nvPr/>
        </p:nvSpPr>
        <p:spPr>
          <a:xfrm rot="16200000">
            <a:off x="10870588" y="-320993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等腰三角形 52"/>
          <p:cNvSpPr/>
          <p:nvPr/>
        </p:nvSpPr>
        <p:spPr>
          <a:xfrm rot="5400000">
            <a:off x="11505882" y="-320993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等腰三角形 53"/>
          <p:cNvSpPr/>
          <p:nvPr/>
        </p:nvSpPr>
        <p:spPr>
          <a:xfrm rot="5400000">
            <a:off x="9600001" y="4747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等腰三角形 54"/>
          <p:cNvSpPr/>
          <p:nvPr/>
        </p:nvSpPr>
        <p:spPr>
          <a:xfrm rot="16200000">
            <a:off x="10235294" y="4747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等腰三角形 55"/>
          <p:cNvSpPr/>
          <p:nvPr/>
        </p:nvSpPr>
        <p:spPr>
          <a:xfrm rot="5400000">
            <a:off x="10870588" y="47478"/>
            <a:ext cx="736941" cy="635294"/>
          </a:xfrm>
          <a:prstGeom prst="triangle">
            <a:avLst/>
          </a:prstGeom>
          <a:solidFill>
            <a:schemeClr val="bg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等腰三角形 56"/>
          <p:cNvSpPr/>
          <p:nvPr/>
        </p:nvSpPr>
        <p:spPr>
          <a:xfrm rot="16200000">
            <a:off x="11505882" y="47478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等腰三角形 57"/>
          <p:cNvSpPr/>
          <p:nvPr/>
        </p:nvSpPr>
        <p:spPr>
          <a:xfrm rot="16200000">
            <a:off x="10870588" y="41594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等腰三角形 58"/>
          <p:cNvSpPr/>
          <p:nvPr/>
        </p:nvSpPr>
        <p:spPr>
          <a:xfrm rot="5400000">
            <a:off x="11505882" y="415948"/>
            <a:ext cx="736941" cy="635294"/>
          </a:xfrm>
          <a:prstGeom prst="triangle">
            <a:avLst/>
          </a:prstGeom>
          <a:solidFill>
            <a:schemeClr val="bg2">
              <a:lumMod val="9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等腰三角形 59"/>
          <p:cNvSpPr/>
          <p:nvPr/>
        </p:nvSpPr>
        <p:spPr>
          <a:xfrm rot="5400000">
            <a:off x="10870588" y="78441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等腰三角形 60"/>
          <p:cNvSpPr/>
          <p:nvPr/>
        </p:nvSpPr>
        <p:spPr>
          <a:xfrm rot="16200000">
            <a:off x="11505882" y="78441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等腰三角形 62"/>
          <p:cNvSpPr/>
          <p:nvPr/>
        </p:nvSpPr>
        <p:spPr>
          <a:xfrm rot="16200000">
            <a:off x="10870588" y="115288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等腰三角形 63"/>
          <p:cNvSpPr/>
          <p:nvPr/>
        </p:nvSpPr>
        <p:spPr>
          <a:xfrm rot="5400000">
            <a:off x="11505882" y="1152888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等腰三角形 64"/>
          <p:cNvSpPr/>
          <p:nvPr/>
        </p:nvSpPr>
        <p:spPr>
          <a:xfrm rot="16200000">
            <a:off x="11505882" y="1521358"/>
            <a:ext cx="736941" cy="635294"/>
          </a:xfrm>
          <a:prstGeom prst="triangle">
            <a:avLst/>
          </a:prstGeom>
          <a:solidFill>
            <a:schemeClr val="bg1">
              <a:lumMod val="9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等腰三角形 65"/>
          <p:cNvSpPr/>
          <p:nvPr/>
        </p:nvSpPr>
        <p:spPr>
          <a:xfrm rot="16200000">
            <a:off x="11505883" y="1521356"/>
            <a:ext cx="736941" cy="635294"/>
          </a:xfrm>
          <a:prstGeom prst="triangle">
            <a:avLst/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等腰三角形 67"/>
          <p:cNvSpPr/>
          <p:nvPr/>
        </p:nvSpPr>
        <p:spPr>
          <a:xfrm rot="5400000">
            <a:off x="10235292" y="415947"/>
            <a:ext cx="736941" cy="635294"/>
          </a:xfrm>
          <a:prstGeom prst="triangle">
            <a:avLst/>
          </a:pr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媒体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861798" y="6983004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8878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xmlns:p14="http://schemas.microsoft.com/office/powerpoint/2010/main" spd="slow">
        <p:blinds dir="vert"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latin typeface="微软雅黑"/>
                <a:ea typeface="微软雅黑"/>
                <a:cs typeface="微软雅黑"/>
              </a:rPr>
              <a:t>目录 </a:t>
            </a:r>
            <a:r>
              <a:rPr lang="en-US" altLang="zh-CN" sz="3200" dirty="0" smtClean="0">
                <a:latin typeface="微软雅黑"/>
                <a:ea typeface="微软雅黑"/>
                <a:cs typeface="微软雅黑"/>
              </a:rPr>
              <a:t>CONTENTS </a:t>
            </a:r>
            <a:endParaRPr lang="zh-CN" altLang="en-US" sz="3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504737" y="1552604"/>
            <a:ext cx="2986494" cy="789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项目介绍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8239115" y="3478525"/>
            <a:ext cx="2986494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rgbClr val="595959"/>
                </a:solidFill>
                <a:latin typeface="+mn-ea"/>
              </a:rPr>
              <a:t> </a:t>
            </a:r>
            <a:r>
              <a:rPr lang="zh-CN" altLang="en-US" sz="3200" dirty="0" smtClean="0">
                <a:solidFill>
                  <a:srgbClr val="595959"/>
                </a:solidFill>
                <a:latin typeface="微软雅黑"/>
                <a:ea typeface="微软雅黑"/>
                <a:cs typeface="微软雅黑"/>
              </a:rPr>
              <a:t>项目结果分析</a:t>
            </a:r>
            <a:endParaRPr lang="en-US" altLang="zh-CN" sz="3200" dirty="0">
              <a:solidFill>
                <a:srgbClr val="595959"/>
              </a:solidFill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150" name="组合 149"/>
          <p:cNvGrpSpPr/>
          <p:nvPr/>
        </p:nvGrpSpPr>
        <p:grpSpPr>
          <a:xfrm>
            <a:off x="1002632" y="1630946"/>
            <a:ext cx="1243263" cy="922421"/>
            <a:chOff x="646562" y="1647630"/>
            <a:chExt cx="1204992" cy="926036"/>
          </a:xfrm>
        </p:grpSpPr>
        <p:sp>
          <p:nvSpPr>
            <p:cNvPr id="119" name="任意多边形 118"/>
            <p:cNvSpPr/>
            <p:nvPr/>
          </p:nvSpPr>
          <p:spPr>
            <a:xfrm>
              <a:off x="646562" y="1647630"/>
              <a:ext cx="593870" cy="926036"/>
            </a:xfrm>
            <a:custGeom>
              <a:avLst/>
              <a:gdLst/>
              <a:ahLst/>
              <a:cxnLst/>
              <a:rect l="l" t="t" r="r" b="b"/>
              <a:pathLst>
                <a:path w="1350388" h="2105689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5"/>
                    <a:pt x="1037459" y="72697"/>
                    <a:pt x="1141084" y="183096"/>
                  </a:cubicBezTo>
                  <a:cubicBezTo>
                    <a:pt x="1244708" y="293492"/>
                    <a:pt x="1309403" y="428959"/>
                    <a:pt x="1335166" y="589489"/>
                  </a:cubicBezTo>
                  <a:cubicBezTo>
                    <a:pt x="1339661" y="614115"/>
                    <a:pt x="1342826" y="640070"/>
                    <a:pt x="1344661" y="667352"/>
                  </a:cubicBezTo>
                  <a:cubicBezTo>
                    <a:pt x="1346497" y="694635"/>
                    <a:pt x="1347383" y="721348"/>
                    <a:pt x="1347320" y="747493"/>
                  </a:cubicBezTo>
                  <a:lnTo>
                    <a:pt x="1350359" y="1242764"/>
                  </a:lnTo>
                  <a:cubicBezTo>
                    <a:pt x="1351055" y="1358098"/>
                    <a:pt x="1339028" y="1469256"/>
                    <a:pt x="1314277" y="1576235"/>
                  </a:cubicBezTo>
                  <a:cubicBezTo>
                    <a:pt x="1289526" y="1683215"/>
                    <a:pt x="1247873" y="1777662"/>
                    <a:pt x="1189319" y="1859573"/>
                  </a:cubicBezTo>
                  <a:cubicBezTo>
                    <a:pt x="1132728" y="1938765"/>
                    <a:pt x="1056006" y="1999154"/>
                    <a:pt x="959155" y="2040744"/>
                  </a:cubicBezTo>
                  <a:cubicBezTo>
                    <a:pt x="862304" y="2082332"/>
                    <a:pt x="756717" y="2103981"/>
                    <a:pt x="642394" y="2105689"/>
                  </a:cubicBezTo>
                  <a:cubicBezTo>
                    <a:pt x="510952" y="2093742"/>
                    <a:pt x="400441" y="2053830"/>
                    <a:pt x="310863" y="1985954"/>
                  </a:cubicBezTo>
                  <a:cubicBezTo>
                    <a:pt x="221284" y="1918073"/>
                    <a:pt x="151287" y="1833146"/>
                    <a:pt x="100870" y="1731170"/>
                  </a:cubicBezTo>
                  <a:cubicBezTo>
                    <a:pt x="50454" y="1629193"/>
                    <a:pt x="18269" y="1521086"/>
                    <a:pt x="4314" y="1406842"/>
                  </a:cubicBezTo>
                  <a:cubicBezTo>
                    <a:pt x="2669" y="1380570"/>
                    <a:pt x="1403" y="1352589"/>
                    <a:pt x="516" y="1322902"/>
                  </a:cubicBezTo>
                  <a:cubicBezTo>
                    <a:pt x="-370" y="1293213"/>
                    <a:pt x="-117" y="1264476"/>
                    <a:pt x="1276" y="1236685"/>
                  </a:cubicBezTo>
                  <a:cubicBezTo>
                    <a:pt x="1403" y="1163510"/>
                    <a:pt x="1909" y="1089573"/>
                    <a:pt x="2795" y="1014879"/>
                  </a:cubicBezTo>
                  <a:cubicBezTo>
                    <a:pt x="3681" y="940181"/>
                    <a:pt x="4188" y="866246"/>
                    <a:pt x="4314" y="793069"/>
                  </a:cubicBezTo>
                  <a:cubicBezTo>
                    <a:pt x="4251" y="681721"/>
                    <a:pt x="18811" y="577780"/>
                    <a:pt x="47993" y="481244"/>
                  </a:cubicBezTo>
                  <a:cubicBezTo>
                    <a:pt x="77175" y="384709"/>
                    <a:pt x="121359" y="298242"/>
                    <a:pt x="180546" y="221836"/>
                  </a:cubicBezTo>
                  <a:cubicBezTo>
                    <a:pt x="235112" y="151256"/>
                    <a:pt x="304490" y="96434"/>
                    <a:pt x="388681" y="57378"/>
                  </a:cubicBezTo>
                  <a:cubicBezTo>
                    <a:pt x="472872" y="18321"/>
                    <a:pt x="572636" y="-795"/>
                    <a:pt x="687971" y="25"/>
                  </a:cubicBezTo>
                  <a:close/>
                  <a:moveTo>
                    <a:pt x="706202" y="197529"/>
                  </a:moveTo>
                  <a:cubicBezTo>
                    <a:pt x="621188" y="194807"/>
                    <a:pt x="547378" y="206327"/>
                    <a:pt x="484773" y="232092"/>
                  </a:cubicBezTo>
                  <a:cubicBezTo>
                    <a:pt x="422168" y="257854"/>
                    <a:pt x="370387" y="295960"/>
                    <a:pt x="329431" y="346413"/>
                  </a:cubicBezTo>
                  <a:cubicBezTo>
                    <a:pt x="287082" y="401803"/>
                    <a:pt x="255558" y="468015"/>
                    <a:pt x="234859" y="545053"/>
                  </a:cubicBezTo>
                  <a:cubicBezTo>
                    <a:pt x="214159" y="622091"/>
                    <a:pt x="203144" y="705777"/>
                    <a:pt x="201815" y="796107"/>
                  </a:cubicBezTo>
                  <a:cubicBezTo>
                    <a:pt x="201562" y="869158"/>
                    <a:pt x="200549" y="942586"/>
                    <a:pt x="198776" y="1016396"/>
                  </a:cubicBezTo>
                  <a:cubicBezTo>
                    <a:pt x="197004" y="1090206"/>
                    <a:pt x="195992" y="1163637"/>
                    <a:pt x="195738" y="1236685"/>
                  </a:cubicBezTo>
                  <a:cubicBezTo>
                    <a:pt x="194156" y="1284098"/>
                    <a:pt x="195802" y="1332082"/>
                    <a:pt x="200676" y="1380637"/>
                  </a:cubicBezTo>
                  <a:cubicBezTo>
                    <a:pt x="205550" y="1429187"/>
                    <a:pt x="214033" y="1476408"/>
                    <a:pt x="226123" y="1522301"/>
                  </a:cubicBezTo>
                  <a:cubicBezTo>
                    <a:pt x="249861" y="1632003"/>
                    <a:pt x="295818" y="1721766"/>
                    <a:pt x="363994" y="1791588"/>
                  </a:cubicBezTo>
                  <a:cubicBezTo>
                    <a:pt x="432169" y="1861411"/>
                    <a:pt x="525983" y="1900276"/>
                    <a:pt x="645432" y="1908190"/>
                  </a:cubicBezTo>
                  <a:cubicBezTo>
                    <a:pt x="733232" y="1911037"/>
                    <a:pt x="808307" y="1898505"/>
                    <a:pt x="870659" y="1870588"/>
                  </a:cubicBezTo>
                  <a:cubicBezTo>
                    <a:pt x="933011" y="1842672"/>
                    <a:pt x="984539" y="1800513"/>
                    <a:pt x="1025242" y="1744111"/>
                  </a:cubicBezTo>
                  <a:cubicBezTo>
                    <a:pt x="1071768" y="1679164"/>
                    <a:pt x="1104812" y="1603201"/>
                    <a:pt x="1124372" y="1516227"/>
                  </a:cubicBezTo>
                  <a:cubicBezTo>
                    <a:pt x="1143932" y="1429249"/>
                    <a:pt x="1153427" y="1338095"/>
                    <a:pt x="1152858" y="1242764"/>
                  </a:cubicBezTo>
                  <a:lnTo>
                    <a:pt x="1149819" y="747493"/>
                  </a:lnTo>
                  <a:cubicBezTo>
                    <a:pt x="1150326" y="664946"/>
                    <a:pt x="1137159" y="583919"/>
                    <a:pt x="1110319" y="504413"/>
                  </a:cubicBezTo>
                  <a:cubicBezTo>
                    <a:pt x="1079618" y="419085"/>
                    <a:pt x="1030116" y="348188"/>
                    <a:pt x="961814" y="291720"/>
                  </a:cubicBezTo>
                  <a:cubicBezTo>
                    <a:pt x="893511" y="235257"/>
                    <a:pt x="808307" y="203858"/>
                    <a:pt x="706202" y="197529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任意多边形 117"/>
            <p:cNvSpPr/>
            <p:nvPr/>
          </p:nvSpPr>
          <p:spPr>
            <a:xfrm>
              <a:off x="1405246" y="1647736"/>
              <a:ext cx="446308" cy="912567"/>
            </a:xfrm>
            <a:custGeom>
              <a:avLst/>
              <a:gdLst/>
              <a:ahLst/>
              <a:cxnLst/>
              <a:rect l="l" t="t" r="r" b="b"/>
              <a:pathLst>
                <a:path w="1014850" h="2075064">
                  <a:moveTo>
                    <a:pt x="496743" y="72"/>
                  </a:moveTo>
                  <a:cubicBezTo>
                    <a:pt x="504276" y="-182"/>
                    <a:pt x="511761" y="230"/>
                    <a:pt x="519199" y="1306"/>
                  </a:cubicBezTo>
                  <a:cubicBezTo>
                    <a:pt x="534075" y="3457"/>
                    <a:pt x="548381" y="9027"/>
                    <a:pt x="562118" y="18017"/>
                  </a:cubicBezTo>
                  <a:cubicBezTo>
                    <a:pt x="586425" y="36755"/>
                    <a:pt x="598579" y="63086"/>
                    <a:pt x="598579" y="97016"/>
                  </a:cubicBezTo>
                  <a:lnTo>
                    <a:pt x="598579" y="1874526"/>
                  </a:lnTo>
                  <a:lnTo>
                    <a:pt x="920658" y="1874526"/>
                  </a:lnTo>
                  <a:cubicBezTo>
                    <a:pt x="947181" y="1875220"/>
                    <a:pt x="969337" y="1885222"/>
                    <a:pt x="987124" y="1904529"/>
                  </a:cubicBezTo>
                  <a:cubicBezTo>
                    <a:pt x="1004912" y="1923839"/>
                    <a:pt x="1014154" y="1948272"/>
                    <a:pt x="1014850" y="1977832"/>
                  </a:cubicBezTo>
                  <a:cubicBezTo>
                    <a:pt x="1014154" y="2005812"/>
                    <a:pt x="1004912" y="2028854"/>
                    <a:pt x="987124" y="2046958"/>
                  </a:cubicBezTo>
                  <a:cubicBezTo>
                    <a:pt x="969337" y="2065063"/>
                    <a:pt x="947181" y="2074430"/>
                    <a:pt x="920658" y="2075064"/>
                  </a:cubicBezTo>
                  <a:lnTo>
                    <a:pt x="97231" y="2075064"/>
                  </a:lnTo>
                  <a:cubicBezTo>
                    <a:pt x="67922" y="2074557"/>
                    <a:pt x="44501" y="2064936"/>
                    <a:pt x="26966" y="2046199"/>
                  </a:cubicBezTo>
                  <a:cubicBezTo>
                    <a:pt x="9432" y="2027462"/>
                    <a:pt x="443" y="2002648"/>
                    <a:pt x="0" y="1971756"/>
                  </a:cubicBezTo>
                  <a:cubicBezTo>
                    <a:pt x="443" y="1945106"/>
                    <a:pt x="9432" y="1922445"/>
                    <a:pt x="26966" y="1903771"/>
                  </a:cubicBezTo>
                  <a:cubicBezTo>
                    <a:pt x="44501" y="1885097"/>
                    <a:pt x="67922" y="1875348"/>
                    <a:pt x="97231" y="1874526"/>
                  </a:cubicBezTo>
                  <a:lnTo>
                    <a:pt x="401079" y="1874526"/>
                  </a:lnTo>
                  <a:lnTo>
                    <a:pt x="401079" y="233747"/>
                  </a:lnTo>
                  <a:lnTo>
                    <a:pt x="188385" y="300595"/>
                  </a:lnTo>
                  <a:cubicBezTo>
                    <a:pt x="176105" y="303632"/>
                    <a:pt x="163444" y="304393"/>
                    <a:pt x="150404" y="302874"/>
                  </a:cubicBezTo>
                  <a:cubicBezTo>
                    <a:pt x="137364" y="301356"/>
                    <a:pt x="124704" y="297554"/>
                    <a:pt x="112423" y="291479"/>
                  </a:cubicBezTo>
                  <a:cubicBezTo>
                    <a:pt x="101662" y="285530"/>
                    <a:pt x="92040" y="277679"/>
                    <a:pt x="83558" y="267931"/>
                  </a:cubicBezTo>
                  <a:cubicBezTo>
                    <a:pt x="75075" y="258184"/>
                    <a:pt x="68492" y="245774"/>
                    <a:pt x="63808" y="230709"/>
                  </a:cubicBezTo>
                  <a:cubicBezTo>
                    <a:pt x="56781" y="203997"/>
                    <a:pt x="59440" y="179183"/>
                    <a:pt x="71784" y="156267"/>
                  </a:cubicBezTo>
                  <a:cubicBezTo>
                    <a:pt x="84128" y="133352"/>
                    <a:pt x="102738" y="117652"/>
                    <a:pt x="127616" y="109173"/>
                  </a:cubicBezTo>
                  <a:lnTo>
                    <a:pt x="474002" y="2823"/>
                  </a:lnTo>
                  <a:cubicBezTo>
                    <a:pt x="481630" y="1241"/>
                    <a:pt x="489210" y="324"/>
                    <a:pt x="496743" y="72"/>
                  </a:cubicBezTo>
                  <a:close/>
                </a:path>
              </a:pathLst>
            </a:cu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1" name="组合 150"/>
          <p:cNvGrpSpPr/>
          <p:nvPr/>
        </p:nvGrpSpPr>
        <p:grpSpPr>
          <a:xfrm>
            <a:off x="6394003" y="3312621"/>
            <a:ext cx="1275814" cy="935378"/>
            <a:chOff x="9237692" y="1569749"/>
            <a:chExt cx="1275814" cy="935378"/>
          </a:xfrm>
        </p:grpSpPr>
        <p:sp>
          <p:nvSpPr>
            <p:cNvPr id="113" name="任意多边形 112"/>
            <p:cNvSpPr/>
            <p:nvPr/>
          </p:nvSpPr>
          <p:spPr>
            <a:xfrm>
              <a:off x="9876112" y="1569749"/>
              <a:ext cx="637394" cy="924687"/>
            </a:xfrm>
            <a:custGeom>
              <a:avLst/>
              <a:gdLst/>
              <a:ahLst/>
              <a:cxnLst/>
              <a:rect l="l" t="t" r="r" b="b"/>
              <a:pathLst>
                <a:path w="1449356" h="2102624">
                  <a:moveTo>
                    <a:pt x="1048278" y="0"/>
                  </a:moveTo>
                  <a:cubicBezTo>
                    <a:pt x="1079802" y="507"/>
                    <a:pt x="1107148" y="10887"/>
                    <a:pt x="1130317" y="31145"/>
                  </a:cubicBezTo>
                  <a:cubicBezTo>
                    <a:pt x="1153485" y="51401"/>
                    <a:pt x="1165639" y="78494"/>
                    <a:pt x="1166778" y="112424"/>
                  </a:cubicBezTo>
                  <a:lnTo>
                    <a:pt x="1166778" y="1346044"/>
                  </a:lnTo>
                  <a:lnTo>
                    <a:pt x="1352125" y="1346044"/>
                  </a:lnTo>
                  <a:cubicBezTo>
                    <a:pt x="1380105" y="1346740"/>
                    <a:pt x="1403147" y="1356742"/>
                    <a:pt x="1421251" y="1376049"/>
                  </a:cubicBezTo>
                  <a:cubicBezTo>
                    <a:pt x="1439355" y="1395355"/>
                    <a:pt x="1448724" y="1419790"/>
                    <a:pt x="1449356" y="1449352"/>
                  </a:cubicBezTo>
                  <a:cubicBezTo>
                    <a:pt x="1448724" y="1476002"/>
                    <a:pt x="1439355" y="1498664"/>
                    <a:pt x="1421251" y="1517338"/>
                  </a:cubicBezTo>
                  <a:cubicBezTo>
                    <a:pt x="1403147" y="1536012"/>
                    <a:pt x="1380105" y="1545761"/>
                    <a:pt x="1352125" y="1546583"/>
                  </a:cubicBezTo>
                  <a:lnTo>
                    <a:pt x="1166778" y="1546583"/>
                  </a:lnTo>
                  <a:lnTo>
                    <a:pt x="1166778" y="2005392"/>
                  </a:lnTo>
                  <a:cubicBezTo>
                    <a:pt x="1166209" y="2033373"/>
                    <a:pt x="1156713" y="2056414"/>
                    <a:pt x="1138293" y="2074518"/>
                  </a:cubicBezTo>
                  <a:cubicBezTo>
                    <a:pt x="1119872" y="2092623"/>
                    <a:pt x="1095944" y="2101991"/>
                    <a:pt x="1066509" y="2102624"/>
                  </a:cubicBezTo>
                  <a:cubicBezTo>
                    <a:pt x="1038529" y="2101991"/>
                    <a:pt x="1015488" y="2092623"/>
                    <a:pt x="997383" y="2074518"/>
                  </a:cubicBezTo>
                  <a:cubicBezTo>
                    <a:pt x="979279" y="2056414"/>
                    <a:pt x="969911" y="2033373"/>
                    <a:pt x="969278" y="2005392"/>
                  </a:cubicBezTo>
                  <a:lnTo>
                    <a:pt x="969278" y="1546583"/>
                  </a:lnTo>
                  <a:lnTo>
                    <a:pt x="112428" y="1546583"/>
                  </a:lnTo>
                  <a:cubicBezTo>
                    <a:pt x="85145" y="1546077"/>
                    <a:pt x="59950" y="1535696"/>
                    <a:pt x="36846" y="1515439"/>
                  </a:cubicBezTo>
                  <a:cubicBezTo>
                    <a:pt x="13741" y="1495181"/>
                    <a:pt x="1460" y="1468090"/>
                    <a:pt x="4" y="1434160"/>
                  </a:cubicBezTo>
                  <a:cubicBezTo>
                    <a:pt x="-123" y="1420360"/>
                    <a:pt x="2409" y="1405421"/>
                    <a:pt x="7600" y="1389342"/>
                  </a:cubicBezTo>
                  <a:cubicBezTo>
                    <a:pt x="12791" y="1373264"/>
                    <a:pt x="21400" y="1356805"/>
                    <a:pt x="33427" y="1339967"/>
                  </a:cubicBezTo>
                  <a:lnTo>
                    <a:pt x="944970" y="54693"/>
                  </a:lnTo>
                  <a:cubicBezTo>
                    <a:pt x="960289" y="36462"/>
                    <a:pt x="976747" y="22788"/>
                    <a:pt x="994345" y="13673"/>
                  </a:cubicBezTo>
                  <a:cubicBezTo>
                    <a:pt x="1011943" y="4557"/>
                    <a:pt x="1029920" y="0"/>
                    <a:pt x="1048278" y="0"/>
                  </a:cubicBezTo>
                  <a:close/>
                  <a:moveTo>
                    <a:pt x="969278" y="361579"/>
                  </a:moveTo>
                  <a:lnTo>
                    <a:pt x="270428" y="1349082"/>
                  </a:lnTo>
                  <a:cubicBezTo>
                    <a:pt x="391841" y="1348956"/>
                    <a:pt x="508316" y="1348449"/>
                    <a:pt x="619853" y="1347563"/>
                  </a:cubicBezTo>
                  <a:cubicBezTo>
                    <a:pt x="731390" y="1346677"/>
                    <a:pt x="847865" y="1346170"/>
                    <a:pt x="969278" y="1346044"/>
                  </a:cubicBezTo>
                  <a:lnTo>
                    <a:pt x="969278" y="361579"/>
                  </a:lnTo>
                  <a:close/>
                </a:path>
              </a:pathLst>
            </a:cu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/>
          </p:nvSpPr>
          <p:spPr>
            <a:xfrm>
              <a:off x="9237692" y="1579092"/>
              <a:ext cx="593870" cy="926035"/>
            </a:xfrm>
            <a:custGeom>
              <a:avLst/>
              <a:gdLst/>
              <a:ahLst/>
              <a:cxnLst/>
              <a:rect l="l" t="t" r="r" b="b"/>
              <a:pathLst>
                <a:path w="1350388" h="2105688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2"/>
                    <a:pt x="1037459" y="72696"/>
                    <a:pt x="1141084" y="183093"/>
                  </a:cubicBezTo>
                  <a:cubicBezTo>
                    <a:pt x="1244708" y="293491"/>
                    <a:pt x="1309403" y="428956"/>
                    <a:pt x="1335166" y="589489"/>
                  </a:cubicBezTo>
                  <a:cubicBezTo>
                    <a:pt x="1339661" y="614114"/>
                    <a:pt x="1342826" y="640068"/>
                    <a:pt x="1344661" y="667350"/>
                  </a:cubicBezTo>
                  <a:cubicBezTo>
                    <a:pt x="1346497" y="694633"/>
                    <a:pt x="1347383" y="721346"/>
                    <a:pt x="1347320" y="747490"/>
                  </a:cubicBezTo>
                  <a:lnTo>
                    <a:pt x="1350359" y="1242761"/>
                  </a:lnTo>
                  <a:cubicBezTo>
                    <a:pt x="1351055" y="1358096"/>
                    <a:pt x="1339028" y="1469254"/>
                    <a:pt x="1314277" y="1576234"/>
                  </a:cubicBezTo>
                  <a:cubicBezTo>
                    <a:pt x="1289526" y="1683213"/>
                    <a:pt x="1247873" y="1777659"/>
                    <a:pt x="1189319" y="1859572"/>
                  </a:cubicBezTo>
                  <a:cubicBezTo>
                    <a:pt x="1132728" y="1938762"/>
                    <a:pt x="1056006" y="1999151"/>
                    <a:pt x="959155" y="2040741"/>
                  </a:cubicBezTo>
                  <a:cubicBezTo>
                    <a:pt x="862304" y="2082330"/>
                    <a:pt x="756716" y="2103979"/>
                    <a:pt x="642394" y="2105688"/>
                  </a:cubicBezTo>
                  <a:cubicBezTo>
                    <a:pt x="510952" y="2093740"/>
                    <a:pt x="400441" y="2053828"/>
                    <a:pt x="310863" y="1985949"/>
                  </a:cubicBezTo>
                  <a:cubicBezTo>
                    <a:pt x="221284" y="1918071"/>
                    <a:pt x="151286" y="1833145"/>
                    <a:pt x="100870" y="1731168"/>
                  </a:cubicBezTo>
                  <a:cubicBezTo>
                    <a:pt x="50454" y="1629191"/>
                    <a:pt x="18269" y="1521082"/>
                    <a:pt x="4314" y="1406839"/>
                  </a:cubicBezTo>
                  <a:cubicBezTo>
                    <a:pt x="2669" y="1380568"/>
                    <a:pt x="1402" y="1352589"/>
                    <a:pt x="516" y="1322900"/>
                  </a:cubicBezTo>
                  <a:cubicBezTo>
                    <a:pt x="-370" y="1293213"/>
                    <a:pt x="-117" y="1264474"/>
                    <a:pt x="1276" y="1236684"/>
                  </a:cubicBezTo>
                  <a:cubicBezTo>
                    <a:pt x="1402" y="1163508"/>
                    <a:pt x="1909" y="1089571"/>
                    <a:pt x="2795" y="1014877"/>
                  </a:cubicBezTo>
                  <a:cubicBezTo>
                    <a:pt x="3681" y="940180"/>
                    <a:pt x="4188" y="866243"/>
                    <a:pt x="4314" y="793068"/>
                  </a:cubicBezTo>
                  <a:cubicBezTo>
                    <a:pt x="4251" y="681720"/>
                    <a:pt x="18810" y="577778"/>
                    <a:pt x="47993" y="481243"/>
                  </a:cubicBezTo>
                  <a:cubicBezTo>
                    <a:pt x="77174" y="384708"/>
                    <a:pt x="121359" y="298238"/>
                    <a:pt x="180546" y="221834"/>
                  </a:cubicBezTo>
                  <a:cubicBezTo>
                    <a:pt x="235112" y="151253"/>
                    <a:pt x="304490" y="96434"/>
                    <a:pt x="388681" y="57376"/>
                  </a:cubicBezTo>
                  <a:cubicBezTo>
                    <a:pt x="472872" y="18319"/>
                    <a:pt x="572635" y="-797"/>
                    <a:pt x="687971" y="25"/>
                  </a:cubicBezTo>
                  <a:close/>
                  <a:moveTo>
                    <a:pt x="706202" y="197526"/>
                  </a:moveTo>
                  <a:cubicBezTo>
                    <a:pt x="621188" y="194804"/>
                    <a:pt x="547378" y="206325"/>
                    <a:pt x="484773" y="232089"/>
                  </a:cubicBezTo>
                  <a:cubicBezTo>
                    <a:pt x="422168" y="257852"/>
                    <a:pt x="370387" y="295960"/>
                    <a:pt x="329431" y="346411"/>
                  </a:cubicBezTo>
                  <a:cubicBezTo>
                    <a:pt x="287082" y="401800"/>
                    <a:pt x="255558" y="468013"/>
                    <a:pt x="234858" y="545051"/>
                  </a:cubicBezTo>
                  <a:cubicBezTo>
                    <a:pt x="214159" y="622090"/>
                    <a:pt x="203144" y="705774"/>
                    <a:pt x="201815" y="796106"/>
                  </a:cubicBezTo>
                  <a:cubicBezTo>
                    <a:pt x="201562" y="869155"/>
                    <a:pt x="200549" y="942585"/>
                    <a:pt x="198776" y="1016395"/>
                  </a:cubicBezTo>
                  <a:cubicBezTo>
                    <a:pt x="197004" y="1090205"/>
                    <a:pt x="195991" y="1163634"/>
                    <a:pt x="195738" y="1236684"/>
                  </a:cubicBezTo>
                  <a:cubicBezTo>
                    <a:pt x="194156" y="1284098"/>
                    <a:pt x="195802" y="1332079"/>
                    <a:pt x="200676" y="1380631"/>
                  </a:cubicBezTo>
                  <a:cubicBezTo>
                    <a:pt x="205550" y="1429183"/>
                    <a:pt x="214032" y="1476408"/>
                    <a:pt x="226123" y="1522301"/>
                  </a:cubicBezTo>
                  <a:cubicBezTo>
                    <a:pt x="249861" y="1632002"/>
                    <a:pt x="295818" y="1721764"/>
                    <a:pt x="363994" y="1791586"/>
                  </a:cubicBezTo>
                  <a:cubicBezTo>
                    <a:pt x="432169" y="1861407"/>
                    <a:pt x="525982" y="1900274"/>
                    <a:pt x="645432" y="1908188"/>
                  </a:cubicBezTo>
                  <a:cubicBezTo>
                    <a:pt x="733232" y="1911036"/>
                    <a:pt x="808307" y="1898502"/>
                    <a:pt x="870659" y="1870586"/>
                  </a:cubicBezTo>
                  <a:cubicBezTo>
                    <a:pt x="933011" y="1842670"/>
                    <a:pt x="984539" y="1800511"/>
                    <a:pt x="1025242" y="1744110"/>
                  </a:cubicBezTo>
                  <a:cubicBezTo>
                    <a:pt x="1071768" y="1679162"/>
                    <a:pt x="1104812" y="1603200"/>
                    <a:pt x="1124372" y="1516224"/>
                  </a:cubicBezTo>
                  <a:cubicBezTo>
                    <a:pt x="1143932" y="1429247"/>
                    <a:pt x="1153427" y="1338093"/>
                    <a:pt x="1152858" y="1242761"/>
                  </a:cubicBezTo>
                  <a:lnTo>
                    <a:pt x="1149819" y="747490"/>
                  </a:lnTo>
                  <a:cubicBezTo>
                    <a:pt x="1150326" y="664945"/>
                    <a:pt x="1137159" y="583918"/>
                    <a:pt x="1110319" y="504411"/>
                  </a:cubicBezTo>
                  <a:cubicBezTo>
                    <a:pt x="1079618" y="419082"/>
                    <a:pt x="1030116" y="348184"/>
                    <a:pt x="961814" y="291719"/>
                  </a:cubicBezTo>
                  <a:cubicBezTo>
                    <a:pt x="893511" y="235254"/>
                    <a:pt x="808307" y="203857"/>
                    <a:pt x="706202" y="197526"/>
                  </a:cubicBezTo>
                  <a:close/>
                </a:path>
              </a:pathLst>
            </a:cu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1028131" y="3314805"/>
            <a:ext cx="1204395" cy="936353"/>
            <a:chOff x="646562" y="3239495"/>
            <a:chExt cx="1242408" cy="938516"/>
          </a:xfrm>
        </p:grpSpPr>
        <p:sp>
          <p:nvSpPr>
            <p:cNvPr id="117" name="任意多边形 116"/>
            <p:cNvSpPr/>
            <p:nvPr/>
          </p:nvSpPr>
          <p:spPr>
            <a:xfrm>
              <a:off x="1341106" y="3239495"/>
              <a:ext cx="547864" cy="929161"/>
            </a:xfrm>
            <a:custGeom>
              <a:avLst/>
              <a:gdLst/>
              <a:ahLst/>
              <a:cxnLst/>
              <a:rect l="l" t="t" r="r" b="b"/>
              <a:pathLst>
                <a:path w="1245775" h="2112795">
                  <a:moveTo>
                    <a:pt x="674815" y="104"/>
                  </a:moveTo>
                  <a:cubicBezTo>
                    <a:pt x="827854" y="2139"/>
                    <a:pt x="955885" y="33982"/>
                    <a:pt x="1058908" y="95629"/>
                  </a:cubicBezTo>
                  <a:cubicBezTo>
                    <a:pt x="1176649" y="166083"/>
                    <a:pt x="1238938" y="301673"/>
                    <a:pt x="1245775" y="502404"/>
                  </a:cubicBezTo>
                  <a:cubicBezTo>
                    <a:pt x="1242989" y="639389"/>
                    <a:pt x="1195387" y="760422"/>
                    <a:pt x="1102966" y="865501"/>
                  </a:cubicBezTo>
                  <a:cubicBezTo>
                    <a:pt x="1010546" y="970582"/>
                    <a:pt x="899135" y="1067307"/>
                    <a:pt x="768734" y="1155676"/>
                  </a:cubicBezTo>
                  <a:cubicBezTo>
                    <a:pt x="678668" y="1216673"/>
                    <a:pt x="591077" y="1282729"/>
                    <a:pt x="505962" y="1353853"/>
                  </a:cubicBezTo>
                  <a:cubicBezTo>
                    <a:pt x="420847" y="1424973"/>
                    <a:pt x="349912" y="1505887"/>
                    <a:pt x="293156" y="1596591"/>
                  </a:cubicBezTo>
                  <a:cubicBezTo>
                    <a:pt x="236401" y="1687296"/>
                    <a:pt x="205528" y="1792518"/>
                    <a:pt x="200539" y="1912257"/>
                  </a:cubicBezTo>
                  <a:lnTo>
                    <a:pt x="1130313" y="1912257"/>
                  </a:lnTo>
                  <a:cubicBezTo>
                    <a:pt x="1156963" y="1912952"/>
                    <a:pt x="1179625" y="1922954"/>
                    <a:pt x="1198299" y="1942260"/>
                  </a:cubicBezTo>
                  <a:cubicBezTo>
                    <a:pt x="1216972" y="1961567"/>
                    <a:pt x="1226721" y="1986002"/>
                    <a:pt x="1227544" y="2015566"/>
                  </a:cubicBezTo>
                  <a:cubicBezTo>
                    <a:pt x="1226721" y="2042217"/>
                    <a:pt x="1216972" y="2064877"/>
                    <a:pt x="1198299" y="2083549"/>
                  </a:cubicBezTo>
                  <a:cubicBezTo>
                    <a:pt x="1179625" y="2102226"/>
                    <a:pt x="1156963" y="2111971"/>
                    <a:pt x="1130313" y="2112795"/>
                  </a:cubicBezTo>
                  <a:lnTo>
                    <a:pt x="100270" y="2112795"/>
                  </a:lnTo>
                  <a:cubicBezTo>
                    <a:pt x="75455" y="2112227"/>
                    <a:pt x="54439" y="2103492"/>
                    <a:pt x="37221" y="2086590"/>
                  </a:cubicBezTo>
                  <a:cubicBezTo>
                    <a:pt x="20003" y="2069688"/>
                    <a:pt x="9622" y="2048038"/>
                    <a:pt x="6077" y="2021642"/>
                  </a:cubicBezTo>
                  <a:cubicBezTo>
                    <a:pt x="4494" y="2006197"/>
                    <a:pt x="3102" y="1989989"/>
                    <a:pt x="1899" y="1973026"/>
                  </a:cubicBezTo>
                  <a:cubicBezTo>
                    <a:pt x="696" y="1956062"/>
                    <a:pt x="63" y="1939856"/>
                    <a:pt x="0" y="1924410"/>
                  </a:cubicBezTo>
                  <a:cubicBezTo>
                    <a:pt x="2382" y="1767668"/>
                    <a:pt x="36105" y="1632812"/>
                    <a:pt x="101170" y="1519842"/>
                  </a:cubicBezTo>
                  <a:cubicBezTo>
                    <a:pt x="166235" y="1406874"/>
                    <a:pt x="248348" y="1308257"/>
                    <a:pt x="347512" y="1223986"/>
                  </a:cubicBezTo>
                  <a:cubicBezTo>
                    <a:pt x="446675" y="1139714"/>
                    <a:pt x="548595" y="1062251"/>
                    <a:pt x="653272" y="991598"/>
                  </a:cubicBezTo>
                  <a:cubicBezTo>
                    <a:pt x="761771" y="917981"/>
                    <a:pt x="854698" y="839613"/>
                    <a:pt x="932052" y="756496"/>
                  </a:cubicBezTo>
                  <a:cubicBezTo>
                    <a:pt x="1009407" y="673381"/>
                    <a:pt x="1049160" y="589695"/>
                    <a:pt x="1051312" y="505443"/>
                  </a:cubicBezTo>
                  <a:cubicBezTo>
                    <a:pt x="1045868" y="383523"/>
                    <a:pt x="1002823" y="300726"/>
                    <a:pt x="922177" y="257048"/>
                  </a:cubicBezTo>
                  <a:cubicBezTo>
                    <a:pt x="841531" y="213369"/>
                    <a:pt x="737716" y="192859"/>
                    <a:pt x="610734" y="195520"/>
                  </a:cubicBezTo>
                  <a:cubicBezTo>
                    <a:pt x="545913" y="197418"/>
                    <a:pt x="475015" y="202736"/>
                    <a:pt x="398040" y="211470"/>
                  </a:cubicBezTo>
                  <a:cubicBezTo>
                    <a:pt x="321065" y="220207"/>
                    <a:pt x="244091" y="230081"/>
                    <a:pt x="167116" y="241095"/>
                  </a:cubicBezTo>
                  <a:cubicBezTo>
                    <a:pt x="142998" y="240778"/>
                    <a:pt x="119830" y="233056"/>
                    <a:pt x="97611" y="217926"/>
                  </a:cubicBezTo>
                  <a:cubicBezTo>
                    <a:pt x="75392" y="202798"/>
                    <a:pt x="62099" y="182162"/>
                    <a:pt x="57731" y="156018"/>
                  </a:cubicBezTo>
                  <a:cubicBezTo>
                    <a:pt x="55199" y="129306"/>
                    <a:pt x="61782" y="105248"/>
                    <a:pt x="77481" y="83853"/>
                  </a:cubicBezTo>
                  <a:cubicBezTo>
                    <a:pt x="93180" y="62458"/>
                    <a:pt x="114956" y="49036"/>
                    <a:pt x="142808" y="43593"/>
                  </a:cubicBezTo>
                  <a:lnTo>
                    <a:pt x="185347" y="37518"/>
                  </a:lnTo>
                  <a:lnTo>
                    <a:pt x="182309" y="37518"/>
                  </a:lnTo>
                  <a:cubicBezTo>
                    <a:pt x="254156" y="28021"/>
                    <a:pt x="326193" y="19665"/>
                    <a:pt x="398420" y="12449"/>
                  </a:cubicBezTo>
                  <a:cubicBezTo>
                    <a:pt x="470647" y="5235"/>
                    <a:pt x="540405" y="1435"/>
                    <a:pt x="607695" y="1055"/>
                  </a:cubicBezTo>
                  <a:cubicBezTo>
                    <a:pt x="630579" y="130"/>
                    <a:pt x="652952" y="-186"/>
                    <a:pt x="674815" y="104"/>
                  </a:cubicBezTo>
                  <a:close/>
                </a:path>
              </a:pathLst>
            </a:cu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任意多边形 115"/>
            <p:cNvSpPr/>
            <p:nvPr/>
          </p:nvSpPr>
          <p:spPr>
            <a:xfrm>
              <a:off x="646562" y="3251974"/>
              <a:ext cx="593870" cy="926037"/>
            </a:xfrm>
            <a:custGeom>
              <a:avLst/>
              <a:gdLst/>
              <a:ahLst/>
              <a:cxnLst/>
              <a:rect l="l" t="t" r="r" b="b"/>
              <a:pathLst>
                <a:path w="1350388" h="2105692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2"/>
                    <a:pt x="1037459" y="72695"/>
                    <a:pt x="1141084" y="183094"/>
                  </a:cubicBezTo>
                  <a:cubicBezTo>
                    <a:pt x="1244708" y="293492"/>
                    <a:pt x="1309403" y="428958"/>
                    <a:pt x="1335166" y="589488"/>
                  </a:cubicBezTo>
                  <a:cubicBezTo>
                    <a:pt x="1339661" y="614115"/>
                    <a:pt x="1342826" y="640070"/>
                    <a:pt x="1344661" y="667351"/>
                  </a:cubicBezTo>
                  <a:cubicBezTo>
                    <a:pt x="1346497" y="694634"/>
                    <a:pt x="1347383" y="721346"/>
                    <a:pt x="1347320" y="747490"/>
                  </a:cubicBezTo>
                  <a:lnTo>
                    <a:pt x="1350359" y="1242763"/>
                  </a:lnTo>
                  <a:cubicBezTo>
                    <a:pt x="1351055" y="1358097"/>
                    <a:pt x="1339028" y="1469254"/>
                    <a:pt x="1314277" y="1576235"/>
                  </a:cubicBezTo>
                  <a:cubicBezTo>
                    <a:pt x="1289526" y="1683214"/>
                    <a:pt x="1247873" y="1777661"/>
                    <a:pt x="1189319" y="1859572"/>
                  </a:cubicBezTo>
                  <a:cubicBezTo>
                    <a:pt x="1132728" y="1938763"/>
                    <a:pt x="1056006" y="1999152"/>
                    <a:pt x="959155" y="2040745"/>
                  </a:cubicBezTo>
                  <a:cubicBezTo>
                    <a:pt x="862304" y="2082331"/>
                    <a:pt x="756717" y="2103980"/>
                    <a:pt x="642394" y="2105692"/>
                  </a:cubicBezTo>
                  <a:cubicBezTo>
                    <a:pt x="510952" y="2093741"/>
                    <a:pt x="400441" y="2053828"/>
                    <a:pt x="310863" y="1985953"/>
                  </a:cubicBezTo>
                  <a:cubicBezTo>
                    <a:pt x="221284" y="1918072"/>
                    <a:pt x="151287" y="1833145"/>
                    <a:pt x="100870" y="1731170"/>
                  </a:cubicBezTo>
                  <a:cubicBezTo>
                    <a:pt x="50454" y="1629191"/>
                    <a:pt x="18269" y="1521083"/>
                    <a:pt x="4314" y="1406840"/>
                  </a:cubicBezTo>
                  <a:cubicBezTo>
                    <a:pt x="2669" y="1380570"/>
                    <a:pt x="1403" y="1352588"/>
                    <a:pt x="516" y="1322901"/>
                  </a:cubicBezTo>
                  <a:cubicBezTo>
                    <a:pt x="-370" y="1293213"/>
                    <a:pt x="-117" y="1264475"/>
                    <a:pt x="1276" y="1236684"/>
                  </a:cubicBezTo>
                  <a:cubicBezTo>
                    <a:pt x="1403" y="1163510"/>
                    <a:pt x="1909" y="1089572"/>
                    <a:pt x="2795" y="1014877"/>
                  </a:cubicBezTo>
                  <a:cubicBezTo>
                    <a:pt x="3681" y="940180"/>
                    <a:pt x="4188" y="866245"/>
                    <a:pt x="4314" y="793068"/>
                  </a:cubicBezTo>
                  <a:cubicBezTo>
                    <a:pt x="4251" y="681719"/>
                    <a:pt x="18811" y="577779"/>
                    <a:pt x="47993" y="481244"/>
                  </a:cubicBezTo>
                  <a:cubicBezTo>
                    <a:pt x="77175" y="384708"/>
                    <a:pt x="121359" y="298240"/>
                    <a:pt x="180546" y="221834"/>
                  </a:cubicBezTo>
                  <a:cubicBezTo>
                    <a:pt x="235112" y="151253"/>
                    <a:pt x="304490" y="96436"/>
                    <a:pt x="388681" y="57377"/>
                  </a:cubicBezTo>
                  <a:cubicBezTo>
                    <a:pt x="472872" y="18320"/>
                    <a:pt x="572635" y="-797"/>
                    <a:pt x="687971" y="25"/>
                  </a:cubicBezTo>
                  <a:close/>
                  <a:moveTo>
                    <a:pt x="706202" y="197526"/>
                  </a:moveTo>
                  <a:cubicBezTo>
                    <a:pt x="621188" y="194804"/>
                    <a:pt x="547378" y="206326"/>
                    <a:pt x="484773" y="232090"/>
                  </a:cubicBezTo>
                  <a:cubicBezTo>
                    <a:pt x="422168" y="257852"/>
                    <a:pt x="370387" y="295960"/>
                    <a:pt x="329431" y="346412"/>
                  </a:cubicBezTo>
                  <a:cubicBezTo>
                    <a:pt x="287082" y="401803"/>
                    <a:pt x="255558" y="468013"/>
                    <a:pt x="234859" y="545052"/>
                  </a:cubicBezTo>
                  <a:cubicBezTo>
                    <a:pt x="214159" y="622091"/>
                    <a:pt x="203144" y="705776"/>
                    <a:pt x="201815" y="796106"/>
                  </a:cubicBezTo>
                  <a:cubicBezTo>
                    <a:pt x="201562" y="869156"/>
                    <a:pt x="200549" y="942585"/>
                    <a:pt x="198776" y="1016396"/>
                  </a:cubicBezTo>
                  <a:cubicBezTo>
                    <a:pt x="197004" y="1090205"/>
                    <a:pt x="195992" y="1163635"/>
                    <a:pt x="195738" y="1236684"/>
                  </a:cubicBezTo>
                  <a:cubicBezTo>
                    <a:pt x="194156" y="1284097"/>
                    <a:pt x="195802" y="1332082"/>
                    <a:pt x="200676" y="1380633"/>
                  </a:cubicBezTo>
                  <a:cubicBezTo>
                    <a:pt x="205550" y="1429187"/>
                    <a:pt x="214033" y="1476408"/>
                    <a:pt x="226123" y="1522300"/>
                  </a:cubicBezTo>
                  <a:cubicBezTo>
                    <a:pt x="249861" y="1632002"/>
                    <a:pt x="295818" y="1721765"/>
                    <a:pt x="363994" y="1791585"/>
                  </a:cubicBezTo>
                  <a:cubicBezTo>
                    <a:pt x="432169" y="1861409"/>
                    <a:pt x="525983" y="1900276"/>
                    <a:pt x="645432" y="1908188"/>
                  </a:cubicBezTo>
                  <a:cubicBezTo>
                    <a:pt x="733232" y="1911036"/>
                    <a:pt x="808307" y="1898502"/>
                    <a:pt x="870659" y="1870587"/>
                  </a:cubicBezTo>
                  <a:cubicBezTo>
                    <a:pt x="933011" y="1842672"/>
                    <a:pt x="984539" y="1800512"/>
                    <a:pt x="1025242" y="1744112"/>
                  </a:cubicBezTo>
                  <a:cubicBezTo>
                    <a:pt x="1071768" y="1679163"/>
                    <a:pt x="1104812" y="1603200"/>
                    <a:pt x="1124372" y="1516226"/>
                  </a:cubicBezTo>
                  <a:cubicBezTo>
                    <a:pt x="1143932" y="1429249"/>
                    <a:pt x="1153427" y="1338093"/>
                    <a:pt x="1152858" y="1242763"/>
                  </a:cubicBezTo>
                  <a:lnTo>
                    <a:pt x="1149819" y="747490"/>
                  </a:lnTo>
                  <a:cubicBezTo>
                    <a:pt x="1150326" y="664945"/>
                    <a:pt x="1137159" y="583919"/>
                    <a:pt x="1110319" y="504411"/>
                  </a:cubicBezTo>
                  <a:cubicBezTo>
                    <a:pt x="1079618" y="419081"/>
                    <a:pt x="1030116" y="348186"/>
                    <a:pt x="961814" y="291720"/>
                  </a:cubicBezTo>
                  <a:cubicBezTo>
                    <a:pt x="893511" y="235254"/>
                    <a:pt x="808307" y="203857"/>
                    <a:pt x="706202" y="197526"/>
                  </a:cubicBezTo>
                  <a:close/>
                </a:path>
              </a:pathLst>
            </a:cu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385798" y="1582924"/>
            <a:ext cx="1301044" cy="970444"/>
            <a:chOff x="646562" y="4837273"/>
            <a:chExt cx="1269135" cy="943580"/>
          </a:xfrm>
        </p:grpSpPr>
        <p:sp>
          <p:nvSpPr>
            <p:cNvPr id="115" name="任意多边形 114"/>
            <p:cNvSpPr/>
            <p:nvPr/>
          </p:nvSpPr>
          <p:spPr>
            <a:xfrm>
              <a:off x="1364874" y="4837273"/>
              <a:ext cx="550823" cy="943580"/>
            </a:xfrm>
            <a:custGeom>
              <a:avLst/>
              <a:gdLst/>
              <a:ahLst/>
              <a:cxnLst/>
              <a:rect l="l" t="t" r="r" b="b"/>
              <a:pathLst>
                <a:path w="1252502" h="2145581">
                  <a:moveTo>
                    <a:pt x="535419" y="379"/>
                  </a:moveTo>
                  <a:cubicBezTo>
                    <a:pt x="630625" y="-1835"/>
                    <a:pt x="720513" y="5633"/>
                    <a:pt x="805084" y="22788"/>
                  </a:cubicBezTo>
                  <a:cubicBezTo>
                    <a:pt x="889655" y="39943"/>
                    <a:pt x="962831" y="70961"/>
                    <a:pt x="1024613" y="115841"/>
                  </a:cubicBezTo>
                  <a:cubicBezTo>
                    <a:pt x="1080762" y="158887"/>
                    <a:pt x="1125706" y="208008"/>
                    <a:pt x="1159446" y="263207"/>
                  </a:cubicBezTo>
                  <a:cubicBezTo>
                    <a:pt x="1193186" y="318407"/>
                    <a:pt x="1216101" y="376645"/>
                    <a:pt x="1228191" y="437920"/>
                  </a:cubicBezTo>
                  <a:cubicBezTo>
                    <a:pt x="1229774" y="455834"/>
                    <a:pt x="1231167" y="473179"/>
                    <a:pt x="1232369" y="489955"/>
                  </a:cubicBezTo>
                  <a:cubicBezTo>
                    <a:pt x="1233572" y="506728"/>
                    <a:pt x="1234205" y="524833"/>
                    <a:pt x="1234268" y="544265"/>
                  </a:cubicBezTo>
                  <a:cubicBezTo>
                    <a:pt x="1233762" y="635611"/>
                    <a:pt x="1213505" y="723347"/>
                    <a:pt x="1173499" y="807475"/>
                  </a:cubicBezTo>
                  <a:cubicBezTo>
                    <a:pt x="1133492" y="891602"/>
                    <a:pt x="1076774" y="961867"/>
                    <a:pt x="1003344" y="1018269"/>
                  </a:cubicBezTo>
                  <a:cubicBezTo>
                    <a:pt x="1084180" y="1070682"/>
                    <a:pt x="1145836" y="1142086"/>
                    <a:pt x="1188311" y="1232481"/>
                  </a:cubicBezTo>
                  <a:cubicBezTo>
                    <a:pt x="1230787" y="1322876"/>
                    <a:pt x="1252183" y="1418588"/>
                    <a:pt x="1252499" y="1519617"/>
                  </a:cubicBezTo>
                  <a:cubicBezTo>
                    <a:pt x="1252752" y="1607606"/>
                    <a:pt x="1234775" y="1693695"/>
                    <a:pt x="1198566" y="1777887"/>
                  </a:cubicBezTo>
                  <a:cubicBezTo>
                    <a:pt x="1162358" y="1862078"/>
                    <a:pt x="1106399" y="1936015"/>
                    <a:pt x="1030690" y="1999696"/>
                  </a:cubicBezTo>
                  <a:cubicBezTo>
                    <a:pt x="960995" y="2053629"/>
                    <a:pt x="880096" y="2091609"/>
                    <a:pt x="787992" y="2113639"/>
                  </a:cubicBezTo>
                  <a:cubicBezTo>
                    <a:pt x="695889" y="2135668"/>
                    <a:pt x="600557" y="2146302"/>
                    <a:pt x="501996" y="2145543"/>
                  </a:cubicBezTo>
                  <a:cubicBezTo>
                    <a:pt x="462559" y="2145606"/>
                    <a:pt x="419894" y="2144720"/>
                    <a:pt x="374000" y="2142884"/>
                  </a:cubicBezTo>
                  <a:cubicBezTo>
                    <a:pt x="328107" y="2141048"/>
                    <a:pt x="287720" y="2137884"/>
                    <a:pt x="252841" y="2133389"/>
                  </a:cubicBezTo>
                  <a:cubicBezTo>
                    <a:pt x="229672" y="2130286"/>
                    <a:pt x="206124" y="2126616"/>
                    <a:pt x="182196" y="2122375"/>
                  </a:cubicBezTo>
                  <a:cubicBezTo>
                    <a:pt x="158268" y="2118133"/>
                    <a:pt x="136240" y="2113702"/>
                    <a:pt x="116110" y="2109081"/>
                  </a:cubicBezTo>
                  <a:lnTo>
                    <a:pt x="76609" y="2096927"/>
                  </a:lnTo>
                  <a:cubicBezTo>
                    <a:pt x="45782" y="2089837"/>
                    <a:pt x="23879" y="2074392"/>
                    <a:pt x="10902" y="2050591"/>
                  </a:cubicBezTo>
                  <a:cubicBezTo>
                    <a:pt x="-2075" y="2026789"/>
                    <a:pt x="-3467" y="2000708"/>
                    <a:pt x="6725" y="1972350"/>
                  </a:cubicBezTo>
                  <a:lnTo>
                    <a:pt x="6725" y="1966273"/>
                  </a:lnTo>
                  <a:cubicBezTo>
                    <a:pt x="15144" y="1943041"/>
                    <a:pt x="30209" y="1925696"/>
                    <a:pt x="51922" y="1914239"/>
                  </a:cubicBezTo>
                  <a:cubicBezTo>
                    <a:pt x="73634" y="1902781"/>
                    <a:pt x="97056" y="1899869"/>
                    <a:pt x="122187" y="1905504"/>
                  </a:cubicBezTo>
                  <a:cubicBezTo>
                    <a:pt x="148710" y="1911706"/>
                    <a:pt x="176183" y="1917530"/>
                    <a:pt x="204605" y="1922974"/>
                  </a:cubicBezTo>
                  <a:cubicBezTo>
                    <a:pt x="233027" y="1928418"/>
                    <a:pt x="258222" y="1932723"/>
                    <a:pt x="280187" y="1935887"/>
                  </a:cubicBezTo>
                  <a:cubicBezTo>
                    <a:pt x="313610" y="1940509"/>
                    <a:pt x="351591" y="1944180"/>
                    <a:pt x="394130" y="1946903"/>
                  </a:cubicBezTo>
                  <a:cubicBezTo>
                    <a:pt x="436669" y="1949624"/>
                    <a:pt x="474650" y="1951017"/>
                    <a:pt x="508073" y="1951080"/>
                  </a:cubicBezTo>
                  <a:cubicBezTo>
                    <a:pt x="588213" y="1951523"/>
                    <a:pt x="663415" y="1943800"/>
                    <a:pt x="733680" y="1927911"/>
                  </a:cubicBezTo>
                  <a:cubicBezTo>
                    <a:pt x="803944" y="1912023"/>
                    <a:pt x="862435" y="1885310"/>
                    <a:pt x="909152" y="1847772"/>
                  </a:cubicBezTo>
                  <a:cubicBezTo>
                    <a:pt x="958970" y="1807196"/>
                    <a:pt x="995305" y="1757694"/>
                    <a:pt x="1018157" y="1699267"/>
                  </a:cubicBezTo>
                  <a:cubicBezTo>
                    <a:pt x="1041009" y="1640840"/>
                    <a:pt x="1052277" y="1579943"/>
                    <a:pt x="1051960" y="1516578"/>
                  </a:cubicBezTo>
                  <a:cubicBezTo>
                    <a:pt x="1051264" y="1429792"/>
                    <a:pt x="1029108" y="1351171"/>
                    <a:pt x="985493" y="1280715"/>
                  </a:cubicBezTo>
                  <a:cubicBezTo>
                    <a:pt x="941878" y="1210262"/>
                    <a:pt x="880982" y="1167344"/>
                    <a:pt x="802805" y="1151962"/>
                  </a:cubicBezTo>
                  <a:cubicBezTo>
                    <a:pt x="708486" y="1141770"/>
                    <a:pt x="609988" y="1135566"/>
                    <a:pt x="507313" y="1133350"/>
                  </a:cubicBezTo>
                  <a:cubicBezTo>
                    <a:pt x="404638" y="1131135"/>
                    <a:pt x="307660" y="1130249"/>
                    <a:pt x="216379" y="1130692"/>
                  </a:cubicBezTo>
                  <a:lnTo>
                    <a:pt x="155610" y="1130692"/>
                  </a:lnTo>
                  <a:cubicBezTo>
                    <a:pt x="140544" y="1130819"/>
                    <a:pt x="127377" y="1129046"/>
                    <a:pt x="116110" y="1125374"/>
                  </a:cubicBezTo>
                  <a:cubicBezTo>
                    <a:pt x="104842" y="1121703"/>
                    <a:pt x="94714" y="1115373"/>
                    <a:pt x="85725" y="1106384"/>
                  </a:cubicBezTo>
                  <a:cubicBezTo>
                    <a:pt x="67494" y="1088154"/>
                    <a:pt x="58379" y="1063846"/>
                    <a:pt x="58379" y="1033461"/>
                  </a:cubicBezTo>
                  <a:cubicBezTo>
                    <a:pt x="59075" y="1004152"/>
                    <a:pt x="68317" y="980732"/>
                    <a:pt x="86105" y="963197"/>
                  </a:cubicBezTo>
                  <a:cubicBezTo>
                    <a:pt x="103892" y="945661"/>
                    <a:pt x="126048" y="936673"/>
                    <a:pt x="152571" y="936229"/>
                  </a:cubicBezTo>
                  <a:lnTo>
                    <a:pt x="395649" y="936229"/>
                  </a:lnTo>
                  <a:cubicBezTo>
                    <a:pt x="419830" y="936167"/>
                    <a:pt x="443632" y="936294"/>
                    <a:pt x="467054" y="936610"/>
                  </a:cubicBezTo>
                  <a:cubicBezTo>
                    <a:pt x="490475" y="936926"/>
                    <a:pt x="514276" y="937812"/>
                    <a:pt x="538458" y="939268"/>
                  </a:cubicBezTo>
                  <a:cubicBezTo>
                    <a:pt x="545041" y="935723"/>
                    <a:pt x="553143" y="933699"/>
                    <a:pt x="562766" y="933191"/>
                  </a:cubicBezTo>
                  <a:cubicBezTo>
                    <a:pt x="639234" y="927621"/>
                    <a:pt x="714183" y="917493"/>
                    <a:pt x="787613" y="902806"/>
                  </a:cubicBezTo>
                  <a:cubicBezTo>
                    <a:pt x="864587" y="884386"/>
                    <a:pt x="925610" y="840707"/>
                    <a:pt x="970680" y="771771"/>
                  </a:cubicBezTo>
                  <a:cubicBezTo>
                    <a:pt x="1015751" y="702837"/>
                    <a:pt x="1038793" y="628014"/>
                    <a:pt x="1039806" y="547305"/>
                  </a:cubicBezTo>
                  <a:cubicBezTo>
                    <a:pt x="1039553" y="497677"/>
                    <a:pt x="1027905" y="448807"/>
                    <a:pt x="1004863" y="400698"/>
                  </a:cubicBezTo>
                  <a:cubicBezTo>
                    <a:pt x="981822" y="352589"/>
                    <a:pt x="948905" y="311315"/>
                    <a:pt x="906113" y="276882"/>
                  </a:cubicBezTo>
                  <a:cubicBezTo>
                    <a:pt x="862688" y="246813"/>
                    <a:pt x="809008" y="225670"/>
                    <a:pt x="745074" y="213453"/>
                  </a:cubicBezTo>
                  <a:cubicBezTo>
                    <a:pt x="681139" y="201235"/>
                    <a:pt x="612267" y="196046"/>
                    <a:pt x="538458" y="197879"/>
                  </a:cubicBezTo>
                  <a:cubicBezTo>
                    <a:pt x="472434" y="199525"/>
                    <a:pt x="400903" y="203830"/>
                    <a:pt x="323865" y="210794"/>
                  </a:cubicBezTo>
                  <a:cubicBezTo>
                    <a:pt x="246827" y="217757"/>
                    <a:pt x="177575" y="226618"/>
                    <a:pt x="116110" y="237382"/>
                  </a:cubicBezTo>
                  <a:cubicBezTo>
                    <a:pt x="89523" y="241369"/>
                    <a:pt x="65975" y="235673"/>
                    <a:pt x="45465" y="220289"/>
                  </a:cubicBezTo>
                  <a:cubicBezTo>
                    <a:pt x="24955" y="204907"/>
                    <a:pt x="12042" y="183257"/>
                    <a:pt x="6725" y="155342"/>
                  </a:cubicBezTo>
                  <a:cubicBezTo>
                    <a:pt x="5142" y="142998"/>
                    <a:pt x="5269" y="130464"/>
                    <a:pt x="7104" y="117740"/>
                  </a:cubicBezTo>
                  <a:cubicBezTo>
                    <a:pt x="8940" y="105016"/>
                    <a:pt x="12865" y="93243"/>
                    <a:pt x="18878" y="82419"/>
                  </a:cubicBezTo>
                  <a:cubicBezTo>
                    <a:pt x="26601" y="70326"/>
                    <a:pt x="36223" y="61086"/>
                    <a:pt x="47744" y="54692"/>
                  </a:cubicBezTo>
                  <a:cubicBezTo>
                    <a:pt x="59265" y="48298"/>
                    <a:pt x="71925" y="44374"/>
                    <a:pt x="85725" y="42918"/>
                  </a:cubicBezTo>
                  <a:cubicBezTo>
                    <a:pt x="148520" y="32031"/>
                    <a:pt x="220431" y="22661"/>
                    <a:pt x="301456" y="14813"/>
                  </a:cubicBezTo>
                  <a:cubicBezTo>
                    <a:pt x="382483" y="6962"/>
                    <a:pt x="460470" y="2153"/>
                    <a:pt x="535419" y="379"/>
                  </a:cubicBezTo>
                  <a:close/>
                </a:path>
              </a:pathLst>
            </a:custGeom>
            <a:no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任意多边形 113"/>
            <p:cNvSpPr/>
            <p:nvPr/>
          </p:nvSpPr>
          <p:spPr>
            <a:xfrm>
              <a:off x="646562" y="4852128"/>
              <a:ext cx="593870" cy="926036"/>
            </a:xfrm>
            <a:custGeom>
              <a:avLst/>
              <a:gdLst/>
              <a:ahLst/>
              <a:cxnLst/>
              <a:rect l="l" t="t" r="r" b="b"/>
              <a:pathLst>
                <a:path w="1350388" h="2105688">
                  <a:moveTo>
                    <a:pt x="687971" y="25"/>
                  </a:moveTo>
                  <a:lnTo>
                    <a:pt x="712279" y="25"/>
                  </a:lnTo>
                  <a:cubicBezTo>
                    <a:pt x="894524" y="11671"/>
                    <a:pt x="1037459" y="72695"/>
                    <a:pt x="1141084" y="183093"/>
                  </a:cubicBezTo>
                  <a:cubicBezTo>
                    <a:pt x="1244708" y="293490"/>
                    <a:pt x="1309403" y="428956"/>
                    <a:pt x="1335166" y="589489"/>
                  </a:cubicBezTo>
                  <a:cubicBezTo>
                    <a:pt x="1339661" y="614113"/>
                    <a:pt x="1342826" y="640067"/>
                    <a:pt x="1344661" y="667350"/>
                  </a:cubicBezTo>
                  <a:cubicBezTo>
                    <a:pt x="1346497" y="694633"/>
                    <a:pt x="1347383" y="721346"/>
                    <a:pt x="1347320" y="747489"/>
                  </a:cubicBezTo>
                  <a:lnTo>
                    <a:pt x="1350359" y="1242761"/>
                  </a:lnTo>
                  <a:cubicBezTo>
                    <a:pt x="1351055" y="1358096"/>
                    <a:pt x="1339028" y="1469254"/>
                    <a:pt x="1314277" y="1576233"/>
                  </a:cubicBezTo>
                  <a:cubicBezTo>
                    <a:pt x="1289526" y="1683213"/>
                    <a:pt x="1247873" y="1777659"/>
                    <a:pt x="1189319" y="1859571"/>
                  </a:cubicBezTo>
                  <a:cubicBezTo>
                    <a:pt x="1132728" y="1938761"/>
                    <a:pt x="1056006" y="1999151"/>
                    <a:pt x="959155" y="2040740"/>
                  </a:cubicBezTo>
                  <a:cubicBezTo>
                    <a:pt x="862304" y="2082330"/>
                    <a:pt x="756716" y="2103979"/>
                    <a:pt x="642394" y="2105688"/>
                  </a:cubicBezTo>
                  <a:cubicBezTo>
                    <a:pt x="510952" y="2093740"/>
                    <a:pt x="400441" y="2053827"/>
                    <a:pt x="310863" y="1985949"/>
                  </a:cubicBezTo>
                  <a:cubicBezTo>
                    <a:pt x="221284" y="1918071"/>
                    <a:pt x="151287" y="1833144"/>
                    <a:pt x="100870" y="1731168"/>
                  </a:cubicBezTo>
                  <a:cubicBezTo>
                    <a:pt x="50454" y="1629192"/>
                    <a:pt x="18269" y="1521082"/>
                    <a:pt x="4314" y="1406839"/>
                  </a:cubicBezTo>
                  <a:cubicBezTo>
                    <a:pt x="2669" y="1380568"/>
                    <a:pt x="1402" y="1352588"/>
                    <a:pt x="516" y="1322901"/>
                  </a:cubicBezTo>
                  <a:cubicBezTo>
                    <a:pt x="-370" y="1293212"/>
                    <a:pt x="-117" y="1264473"/>
                    <a:pt x="1276" y="1236684"/>
                  </a:cubicBezTo>
                  <a:cubicBezTo>
                    <a:pt x="1402" y="1163507"/>
                    <a:pt x="1909" y="1089571"/>
                    <a:pt x="2795" y="1014875"/>
                  </a:cubicBezTo>
                  <a:cubicBezTo>
                    <a:pt x="3681" y="940179"/>
                    <a:pt x="4188" y="866243"/>
                    <a:pt x="4314" y="793067"/>
                  </a:cubicBezTo>
                  <a:cubicBezTo>
                    <a:pt x="4251" y="681719"/>
                    <a:pt x="18811" y="577778"/>
                    <a:pt x="47993" y="481243"/>
                  </a:cubicBezTo>
                  <a:cubicBezTo>
                    <a:pt x="77174" y="384708"/>
                    <a:pt x="121359" y="298239"/>
                    <a:pt x="180546" y="221833"/>
                  </a:cubicBezTo>
                  <a:cubicBezTo>
                    <a:pt x="235112" y="151253"/>
                    <a:pt x="304490" y="96433"/>
                    <a:pt x="388681" y="57376"/>
                  </a:cubicBezTo>
                  <a:cubicBezTo>
                    <a:pt x="472872" y="18319"/>
                    <a:pt x="572636" y="-799"/>
                    <a:pt x="687971" y="25"/>
                  </a:cubicBezTo>
                  <a:close/>
                  <a:moveTo>
                    <a:pt x="706202" y="197525"/>
                  </a:moveTo>
                  <a:cubicBezTo>
                    <a:pt x="621188" y="194803"/>
                    <a:pt x="547378" y="206325"/>
                    <a:pt x="484773" y="232088"/>
                  </a:cubicBezTo>
                  <a:cubicBezTo>
                    <a:pt x="422168" y="257852"/>
                    <a:pt x="370387" y="295959"/>
                    <a:pt x="329431" y="346411"/>
                  </a:cubicBezTo>
                  <a:cubicBezTo>
                    <a:pt x="287082" y="401799"/>
                    <a:pt x="255558" y="468013"/>
                    <a:pt x="234859" y="545052"/>
                  </a:cubicBezTo>
                  <a:cubicBezTo>
                    <a:pt x="214159" y="622089"/>
                    <a:pt x="203144" y="705774"/>
                    <a:pt x="201815" y="796105"/>
                  </a:cubicBezTo>
                  <a:cubicBezTo>
                    <a:pt x="201562" y="869155"/>
                    <a:pt x="200549" y="942585"/>
                    <a:pt x="198776" y="1016395"/>
                  </a:cubicBezTo>
                  <a:cubicBezTo>
                    <a:pt x="197004" y="1090204"/>
                    <a:pt x="195992" y="1163634"/>
                    <a:pt x="195738" y="1236684"/>
                  </a:cubicBezTo>
                  <a:cubicBezTo>
                    <a:pt x="194156" y="1284097"/>
                    <a:pt x="195802" y="1332078"/>
                    <a:pt x="200676" y="1380631"/>
                  </a:cubicBezTo>
                  <a:cubicBezTo>
                    <a:pt x="205550" y="1429184"/>
                    <a:pt x="214033" y="1476407"/>
                    <a:pt x="226123" y="1522301"/>
                  </a:cubicBezTo>
                  <a:cubicBezTo>
                    <a:pt x="249861" y="1632001"/>
                    <a:pt x="295818" y="1721764"/>
                    <a:pt x="363994" y="1791585"/>
                  </a:cubicBezTo>
                  <a:cubicBezTo>
                    <a:pt x="432169" y="1861407"/>
                    <a:pt x="525983" y="1900274"/>
                    <a:pt x="645432" y="1908187"/>
                  </a:cubicBezTo>
                  <a:cubicBezTo>
                    <a:pt x="733232" y="1911034"/>
                    <a:pt x="808307" y="1898502"/>
                    <a:pt x="870659" y="1870586"/>
                  </a:cubicBezTo>
                  <a:cubicBezTo>
                    <a:pt x="933011" y="1842670"/>
                    <a:pt x="984539" y="1800511"/>
                    <a:pt x="1025242" y="1744109"/>
                  </a:cubicBezTo>
                  <a:cubicBezTo>
                    <a:pt x="1071768" y="1679161"/>
                    <a:pt x="1104812" y="1603200"/>
                    <a:pt x="1124372" y="1516224"/>
                  </a:cubicBezTo>
                  <a:cubicBezTo>
                    <a:pt x="1143932" y="1429247"/>
                    <a:pt x="1153427" y="1338093"/>
                    <a:pt x="1152858" y="1242761"/>
                  </a:cubicBezTo>
                  <a:lnTo>
                    <a:pt x="1149819" y="747489"/>
                  </a:lnTo>
                  <a:cubicBezTo>
                    <a:pt x="1150326" y="664945"/>
                    <a:pt x="1137159" y="583919"/>
                    <a:pt x="1110319" y="504412"/>
                  </a:cubicBezTo>
                  <a:cubicBezTo>
                    <a:pt x="1079618" y="419082"/>
                    <a:pt x="1030116" y="348183"/>
                    <a:pt x="961814" y="291718"/>
                  </a:cubicBezTo>
                  <a:cubicBezTo>
                    <a:pt x="893511" y="235253"/>
                    <a:pt x="808307" y="203854"/>
                    <a:pt x="706202" y="197525"/>
                  </a:cubicBezTo>
                  <a:close/>
                </a:path>
              </a:pathLst>
            </a:custGeom>
            <a:no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8307827" y="1769898"/>
            <a:ext cx="182614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>
                <a:solidFill>
                  <a:srgbClr val="595959"/>
                </a:solidFill>
                <a:latin typeface="微软雅黑"/>
                <a:ea typeface="微软雅黑"/>
                <a:cs typeface="微软雅黑"/>
              </a:rPr>
              <a:t>项目成果</a:t>
            </a:r>
            <a:endParaRPr kumimoji="1" lang="zh-CN" altLang="en-US" sz="3200" dirty="0">
              <a:solidFill>
                <a:srgbClr val="595959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616167" y="3247968"/>
            <a:ext cx="2986494" cy="789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项目过程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1854" y="56034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7505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latin typeface="微软雅黑"/>
                <a:ea typeface="微软雅黑"/>
                <a:cs typeface="微软雅黑"/>
              </a:rPr>
              <a:t>项目介绍</a:t>
            </a:r>
            <a:r>
              <a:rPr lang="en-US" altLang="zh-CN" sz="3200" dirty="0" smtClean="0">
                <a:latin typeface="微软雅黑"/>
                <a:ea typeface="微软雅黑"/>
                <a:cs typeface="微软雅黑"/>
              </a:rPr>
              <a:t> </a:t>
            </a:r>
            <a:endParaRPr lang="zh-CN" altLang="en-US" sz="3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441158" y="1082841"/>
            <a:ext cx="11051669" cy="43570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600" dirty="0" smtClean="0">
                <a:solidFill>
                  <a:schemeClr val="accent3"/>
                </a:solidFill>
                <a:latin typeface="+mj-ea"/>
                <a:ea typeface="+mj-ea"/>
              </a:rPr>
              <a:t> ( </a:t>
            </a:r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1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）项目目标：</a:t>
            </a:r>
            <a:endParaRPr lang="en-US" altLang="zh-CN" sz="2600" dirty="0" smtClean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40000"/>
              </a:lnSpc>
            </a:pP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	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从交通肇事罪案件文书中获取每个案件发生的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原因 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。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20000"/>
              </a:lnSpc>
            </a:pP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90000"/>
              </a:lnSpc>
            </a:pP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（</a:t>
            </a:r>
            <a:r>
              <a:rPr lang="zh-CN" altLang="zh-CN" sz="2600" dirty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2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）相关技术：</a:t>
            </a:r>
            <a:endParaRPr lang="en-US" altLang="zh-CN" sz="2600" dirty="0" smtClean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40000"/>
              </a:lnSpc>
            </a:pPr>
            <a:r>
              <a:rPr lang="en-US" altLang="zh-TW" sz="2600" dirty="0" smtClean="0">
                <a:solidFill>
                  <a:srgbClr val="595959"/>
                </a:solidFill>
                <a:latin typeface="微软雅黑"/>
                <a:ea typeface="微软雅黑"/>
                <a:cs typeface="微软雅黑"/>
              </a:rPr>
              <a:t>	</a:t>
            </a:r>
            <a:r>
              <a:rPr lang="zh-TW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条件随机场</a:t>
            </a:r>
            <a:r>
              <a:rPr lang="en-US" altLang="zh-TW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Conditional Random Field , CRF</a:t>
            </a:r>
            <a:r>
              <a:rPr lang="en-US" altLang="zh-TW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) </a:t>
            </a:r>
          </a:p>
          <a:p>
            <a:pPr>
              <a:lnSpc>
                <a:spcPct val="120000"/>
              </a:lnSpc>
            </a:pPr>
            <a:endParaRPr lang="en-US" altLang="zh-CN" sz="2600" dirty="0" smtClean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90000"/>
              </a:lnSpc>
            </a:pP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（</a:t>
            </a:r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3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）相关工具和语言：</a:t>
            </a:r>
            <a:endParaRPr lang="en-US" altLang="zh-CN" sz="2600" dirty="0" smtClean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20000"/>
              </a:lnSpc>
            </a:pPr>
            <a:r>
              <a:rPr lang="en-US" altLang="zh-CN" sz="2800" dirty="0" smtClean="0"/>
              <a:t>	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工具：</a:t>
            </a:r>
            <a:r>
              <a:rPr lang="en-US" altLang="zh-CN" sz="2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++ 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工具包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20000"/>
              </a:lnSpc>
            </a:pP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	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语言：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python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3180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zh-CN" altLang="zh-CN" sz="3200" dirty="0" smtClean="0">
                <a:latin typeface="微软雅黑"/>
                <a:ea typeface="微软雅黑"/>
                <a:cs typeface="微软雅黑"/>
              </a:rPr>
              <a:t>项目</a:t>
            </a:r>
            <a:r>
              <a:rPr lang="zh-CN" altLang="en-US" sz="3200" dirty="0" smtClean="0">
                <a:latin typeface="微软雅黑"/>
                <a:ea typeface="微软雅黑"/>
                <a:cs typeface="微软雅黑"/>
              </a:rPr>
              <a:t>过程介绍</a:t>
            </a:r>
            <a:endParaRPr lang="zh-CN" altLang="en-US" sz="3200" b="1" dirty="0"/>
          </a:p>
        </p:txBody>
      </p:sp>
      <p:sp>
        <p:nvSpPr>
          <p:cNvPr id="45" name="灯片编号占位符 4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590691" y="3436049"/>
            <a:ext cx="1650371" cy="2095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zh-CN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人工抽取事发原因作为训练集和验证集</a:t>
            </a:r>
            <a:endParaRPr lang="en-US" altLang="zh-CN" sz="2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2601085" y="3517371"/>
            <a:ext cx="1482628" cy="1630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整理训练集和验证集</a:t>
            </a:r>
            <a:r>
              <a:rPr lang="zh-CN" altLang="zh-CN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格式</a:t>
            </a:r>
            <a:endParaRPr lang="zh-CN" altLang="zh-CN" sz="2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endParaRPr lang="en-US" altLang="zh-CN" sz="10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095646" y="3448503"/>
            <a:ext cx="1805817" cy="1079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使用</a:t>
            </a:r>
            <a:r>
              <a:rPr lang="en-US" altLang="zh-CN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++</a:t>
            </a:r>
            <a:r>
              <a:rPr lang="zh-CN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训练数据 </a:t>
            </a:r>
            <a:endParaRPr lang="en-US" altLang="zh-CN" sz="2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5861188" y="3422173"/>
            <a:ext cx="1509416" cy="1079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整理</a:t>
            </a:r>
            <a:r>
              <a:rPr lang="zh-CN" altLang="zh-CN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测试集</a:t>
            </a:r>
            <a:r>
              <a:rPr lang="zh-CN" alt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格式</a:t>
            </a:r>
            <a:endParaRPr lang="en-US" altLang="zh-CN" sz="2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7520009" y="3386976"/>
            <a:ext cx="1643446" cy="2590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用</a:t>
            </a:r>
            <a:r>
              <a:rPr lang="en-US" altLang="zh-CN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++</a:t>
            </a:r>
            <a:r>
              <a:rPr lang="zh-CN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生成的模型提取测试集中案件的事发原因 </a:t>
            </a:r>
            <a:endParaRPr lang="en-US" altLang="zh-CN" sz="2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9247253" y="3382231"/>
            <a:ext cx="1609447" cy="1156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与</a:t>
            </a:r>
            <a:r>
              <a:rPr lang="zh-CN" altLang="zh-CN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其他模型</a:t>
            </a:r>
            <a:endParaRPr lang="en-US" altLang="zh-CN" sz="2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进行</a:t>
            </a:r>
            <a:r>
              <a:rPr lang="zh-CN" altLang="zh-CN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对比</a:t>
            </a:r>
            <a:r>
              <a:rPr lang="zh-CN" altLang="zh-CN" sz="2200" dirty="0" smtClean="0">
                <a:latin typeface="微软雅黑"/>
                <a:ea typeface="微软雅黑"/>
                <a:cs typeface="微软雅黑"/>
              </a:rPr>
              <a:t> </a:t>
            </a:r>
            <a:endParaRPr lang="en-US" altLang="zh-CN" sz="2200" dirty="0">
              <a:solidFill>
                <a:schemeClr val="accent1"/>
              </a:solidFill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938507" y="2348100"/>
            <a:ext cx="9992896" cy="654724"/>
            <a:chOff x="1050560" y="3394076"/>
            <a:chExt cx="8655886" cy="654724"/>
          </a:xfrm>
        </p:grpSpPr>
        <p:sp>
          <p:nvSpPr>
            <p:cNvPr id="59" name="燕尾形 58"/>
            <p:cNvSpPr/>
            <p:nvPr/>
          </p:nvSpPr>
          <p:spPr>
            <a:xfrm>
              <a:off x="8225530" y="3394076"/>
              <a:ext cx="1480916" cy="654724"/>
            </a:xfrm>
            <a:prstGeom prst="chevron">
              <a:avLst>
                <a:gd name="adj" fmla="val 20519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+mj-ea"/>
                  <a:ea typeface="+mj-ea"/>
                </a:rPr>
                <a:t>第六步</a:t>
              </a:r>
            </a:p>
          </p:txBody>
        </p:sp>
        <p:sp>
          <p:nvSpPr>
            <p:cNvPr id="58" name="燕尾形 57"/>
            <p:cNvSpPr/>
            <p:nvPr/>
          </p:nvSpPr>
          <p:spPr>
            <a:xfrm>
              <a:off x="6790536" y="3394076"/>
              <a:ext cx="1480916" cy="654724"/>
            </a:xfrm>
            <a:prstGeom prst="chevron">
              <a:avLst>
                <a:gd name="adj" fmla="val 20519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+mj-ea"/>
                  <a:ea typeface="+mj-ea"/>
                </a:rPr>
                <a:t>第五步</a:t>
              </a:r>
            </a:p>
          </p:txBody>
        </p:sp>
        <p:sp>
          <p:nvSpPr>
            <p:cNvPr id="57" name="燕尾形 56"/>
            <p:cNvSpPr/>
            <p:nvPr/>
          </p:nvSpPr>
          <p:spPr>
            <a:xfrm>
              <a:off x="5355542" y="3394076"/>
              <a:ext cx="1480916" cy="654724"/>
            </a:xfrm>
            <a:prstGeom prst="chevron">
              <a:avLst>
                <a:gd name="adj" fmla="val 2051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+mj-ea"/>
                  <a:ea typeface="+mj-ea"/>
                </a:rPr>
                <a:t>第四步</a:t>
              </a:r>
            </a:p>
          </p:txBody>
        </p:sp>
        <p:sp>
          <p:nvSpPr>
            <p:cNvPr id="56" name="燕尾形 55"/>
            <p:cNvSpPr/>
            <p:nvPr/>
          </p:nvSpPr>
          <p:spPr>
            <a:xfrm>
              <a:off x="3920548" y="3394076"/>
              <a:ext cx="1480916" cy="654724"/>
            </a:xfrm>
            <a:prstGeom prst="chevron">
              <a:avLst>
                <a:gd name="adj" fmla="val 20519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+mj-ea"/>
                  <a:ea typeface="+mj-ea"/>
                </a:rPr>
                <a:t>第三步</a:t>
              </a:r>
            </a:p>
          </p:txBody>
        </p:sp>
        <p:sp>
          <p:nvSpPr>
            <p:cNvPr id="55" name="燕尾形 54"/>
            <p:cNvSpPr/>
            <p:nvPr/>
          </p:nvSpPr>
          <p:spPr>
            <a:xfrm>
              <a:off x="2485554" y="3394076"/>
              <a:ext cx="1480916" cy="654724"/>
            </a:xfrm>
            <a:prstGeom prst="chevron">
              <a:avLst>
                <a:gd name="adj" fmla="val 2051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+mj-ea"/>
                  <a:ea typeface="+mj-ea"/>
                </a:rPr>
                <a:t>第二步</a:t>
              </a:r>
            </a:p>
          </p:txBody>
        </p:sp>
        <p:sp>
          <p:nvSpPr>
            <p:cNvPr id="10" name="燕尾形 9"/>
            <p:cNvSpPr/>
            <p:nvPr/>
          </p:nvSpPr>
          <p:spPr>
            <a:xfrm>
              <a:off x="1050560" y="3394076"/>
              <a:ext cx="1480916" cy="654724"/>
            </a:xfrm>
            <a:prstGeom prst="chevron">
              <a:avLst>
                <a:gd name="adj" fmla="val 205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r>
                <a:rPr lang="zh-CN" altLang="en-US" sz="1400" dirty="0">
                  <a:solidFill>
                    <a:schemeClr val="bg1"/>
                  </a:solidFill>
                  <a:latin typeface="+mj-ea"/>
                  <a:ea typeface="+mj-ea"/>
                </a:rPr>
                <a:t>第一步</a:t>
              </a: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74315" y="1189790"/>
            <a:ext cx="287771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0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项目实施步骤：</a:t>
            </a:r>
            <a:endParaRPr kumimoji="1" lang="zh-CN" altLang="en-US" sz="3000" dirty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977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  <p:bldP spid="63" grpId="0"/>
      <p:bldP spid="64" grpId="0"/>
      <p:bldP spid="65" grpId="0"/>
      <p:bldP spid="6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en-US" altLang="zh-CN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++</a:t>
            </a:r>
            <a:r>
              <a:rPr lang="zh-CN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训练方案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546267" y="1189788"/>
            <a:ext cx="93731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00" dirty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lang="zh-CN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特征选择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：</a:t>
            </a:r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     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词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、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词性、关键词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endParaRPr lang="en-US" altLang="zh-CN" sz="2800" dirty="0" smtClean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4" name="图片 3" descr="屏幕快照 2018-01-28 下午3.27.2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931" y="1718390"/>
            <a:ext cx="8742995" cy="502550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914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en-US" altLang="zh-CN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++</a:t>
            </a:r>
            <a:r>
              <a:rPr lang="zh-CN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训练方案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546267" y="1189788"/>
            <a:ext cx="9373101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序列标注：</a:t>
            </a:r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    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选取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5 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词位标注法，以词为单位进行序列标注</a:t>
            </a:r>
            <a:endParaRPr lang="en-US" altLang="zh-CN" sz="2800" dirty="0" smtClean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4" name="图片 3" descr="屏幕快照 2018-01-27 上午1.08.0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97" y="1913023"/>
            <a:ext cx="11014035" cy="45182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1646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450" y="352674"/>
            <a:ext cx="11160000" cy="644525"/>
          </a:xfrm>
        </p:spPr>
        <p:txBody>
          <a:bodyPr>
            <a:normAutofit/>
          </a:bodyPr>
          <a:lstStyle/>
          <a:p>
            <a:r>
              <a:rPr lang="en-US" altLang="zh-CN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++</a:t>
            </a:r>
            <a:r>
              <a:rPr lang="zh-CN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训练方案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600892" y="1285084"/>
            <a:ext cx="6118194" cy="5573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数据集准备</a:t>
            </a:r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：</a:t>
            </a:r>
            <a:endParaRPr lang="en-US" altLang="zh-CN" sz="2600" dirty="0" smtClean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  <a:p>
            <a:pPr marL="342900" indent="-342900">
              <a:lnSpc>
                <a:spcPct val="130000"/>
              </a:lnSpc>
              <a:buFont typeface="Wingdings" charset="0"/>
              <a:buChar char=""/>
            </a:pP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从案件文书中获取包含事发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原因的固定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位置的段落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marL="342900" indent="-342900">
              <a:lnSpc>
                <a:spcPct val="130000"/>
              </a:lnSpc>
              <a:buFont typeface="Wingdings" charset="0"/>
              <a:buChar char=""/>
            </a:pP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给段落分词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，得到词和词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性</a:t>
            </a:r>
            <a:endParaRPr lang="en-US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marL="342900" indent="-342900">
              <a:lnSpc>
                <a:spcPct val="130000"/>
              </a:lnSpc>
              <a:buFont typeface="Wingdings" charset="0"/>
              <a:buChar char=""/>
            </a:pP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添加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关键词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特征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标签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和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结果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标注</a:t>
            </a:r>
            <a:endParaRPr lang="en-US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marL="342900" indent="-342900">
              <a:lnSpc>
                <a:spcPct val="130000"/>
              </a:lnSpc>
              <a:buFont typeface="Wingdings" charset="0"/>
              <a:buChar char=""/>
            </a:pP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构造</a:t>
            </a:r>
            <a:r>
              <a:rPr lang="en-US" altLang="zh-CN" sz="2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++ 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的训练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集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和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验证集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的标准数据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格式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r>
              <a:rPr lang="zh-CN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训练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集</a:t>
            </a:r>
            <a:r>
              <a:rPr lang="zh-CN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和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验证集数据格式：</a:t>
            </a:r>
            <a:endParaRPr lang="en-US" altLang="zh-CN" sz="2600" dirty="0" smtClean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每一行固定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4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列，每一列分别为：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词、词性、关键词标签、词位标注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endParaRPr lang="zh-CN" altLang="zh-CN" sz="2600" dirty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4" name="图片 3" descr="屏幕快照 2018-01-24 下午4.53.1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061" y="447772"/>
            <a:ext cx="4075030" cy="623619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3493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en-US" altLang="zh-CN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crf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++</a:t>
            </a:r>
            <a:r>
              <a:rPr lang="zh-CN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训练方案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34397" y="1421630"/>
            <a:ext cx="5793495" cy="50336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模版文件</a:t>
            </a:r>
            <a:r>
              <a:rPr lang="en-US" altLang="zh-CN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：</a:t>
            </a:r>
            <a:endParaRPr lang="en-US" altLang="zh-CN" sz="2600" dirty="0" smtClean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  <a:p>
            <a:endParaRPr lang="zh-CN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marL="457200" indent="-457200">
              <a:lnSpc>
                <a:spcPct val="130000"/>
              </a:lnSpc>
              <a:buFont typeface="Wingdings" charset="0"/>
              <a:buChar char=""/>
            </a:pP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模版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文件中的每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一行是一个模板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marL="457200" indent="-457200">
              <a:lnSpc>
                <a:spcPct val="130000"/>
              </a:lnSpc>
              <a:buFont typeface="Wingdings" charset="0"/>
              <a:buChar char=""/>
            </a:pP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每个模板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都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是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由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%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x[</a:t>
            </a:r>
            <a:r>
              <a:rPr lang="en-US" altLang="zh-CN" sz="2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row,col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]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来指定输入数据中的一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个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token</a:t>
            </a:r>
            <a:endParaRPr lang="en-US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marL="457200" indent="-457200">
              <a:lnSpc>
                <a:spcPct val="130000"/>
              </a:lnSpc>
              <a:buFont typeface="Wingdings" charset="0"/>
              <a:buChar char=""/>
            </a:pP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row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指定到当前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token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的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行偏移，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col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指定列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位置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marL="457200" indent="-457200">
              <a:lnSpc>
                <a:spcPct val="130000"/>
              </a:lnSpc>
              <a:buFont typeface="Wingdings" charset="0"/>
              <a:buChar char=""/>
            </a:pP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项目构建特征模版时</a:t>
            </a:r>
            <a:r>
              <a:rPr lang="zh-CN" alt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，使用了原子特征和复合特征，上下文特征窗口为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3</a:t>
            </a:r>
            <a:endParaRPr lang="zh-CN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4" name="图片 3" descr="屏幕快照 2018-01-27 上午12.58.4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937" y="1759015"/>
            <a:ext cx="4561330" cy="417508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149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6000" y="365125"/>
            <a:ext cx="11160000" cy="644525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项目结果总结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5368" y="1380666"/>
            <a:ext cx="3930316" cy="992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 smtClean="0">
                <a:solidFill>
                  <a:schemeClr val="accent3"/>
                </a:solidFill>
                <a:latin typeface="微软雅黑"/>
                <a:ea typeface="微软雅黑"/>
                <a:cs typeface="微软雅黑"/>
              </a:rPr>
              <a:t>生成模型的评价指标：</a:t>
            </a:r>
            <a:endParaRPr lang="zh-CN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  </a:t>
            </a:r>
            <a:endParaRPr lang="zh-CN" altLang="zh-CN" sz="2600" dirty="0">
              <a:solidFill>
                <a:schemeClr val="accent3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8551" y="2106901"/>
            <a:ext cx="9837373" cy="257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准确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率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（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P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）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= 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正确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标注的词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数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/  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总共标注的词数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 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＊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100%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    </a:t>
            </a:r>
            <a:endParaRPr lang="zh-CN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召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回率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（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R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）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= 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正确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标</a:t>
            </a:r>
            <a:r>
              <a:rPr lang="zh-CN" alt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注的词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数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/  </a:t>
            </a:r>
            <a:r>
              <a:rPr lang="zh-CN" alt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标准结果中标注的词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数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 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＊</a:t>
            </a: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100%</a:t>
            </a:r>
            <a:endParaRPr lang="zh-CN" altLang="zh-CN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r>
              <a:rPr lang="en-US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F </a:t>
            </a: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值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  = 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正确率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* 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召回率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* 2 / (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正确率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 + 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召回率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) </a:t>
            </a:r>
            <a:endParaRPr lang="en-US" altLang="zh-CN" sz="26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30000"/>
              </a:lnSpc>
            </a:pPr>
            <a:r>
              <a:rPr lang="zh-CN" altLang="zh-CN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（</a:t>
            </a:r>
            <a:r>
              <a:rPr lang="en-US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F </a:t>
            </a:r>
            <a:r>
              <a:rPr lang="zh-CN" altLang="zh-CN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rPr>
              <a:t>值即为正确率和召回率的调和平均值）</a:t>
            </a:r>
          </a:p>
          <a:p>
            <a:endParaRPr kumimoji="1" lang="zh-CN" altLang="en-US" sz="26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78038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xmlns:p14="http://schemas.microsoft.com/office/powerpoint/2010/main" spd="slow">
        <p:random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B7908752-51ED-4693-8200-80F166DB627D"/>
  <p:tag name="ISPRING_SCORM_RATE_SLIDES" val="1"/>
  <p:tag name="ISPRING_SCORM_RATE_QUIZZES" val="0"/>
  <p:tag name="ISPRING_SCORM_PASSING_SCORE" val="100.0000000000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KRcJkjpbttk5AMAAHQOAAAdAAAAdW5pdmVyc2FsL2NvbW1vbl9tZXNzYWdlcy5sbmetV91u2zYUvi/QdyAEFNgulrYDWhSD44C2GFuILLkSHSdbB4GRGJsIRbr6cZtd7Wn2YHuSHVFyYqcdJMW9sGDS/r7z950jcnD2NZVoy7NcaHVqvT15YyGuYp0ItTq1FvT8lw8WygumEia14qeW0hY6G758MZBMrUq24vD95QuEBinPc1jmw2r1uEYiObXmo2jsz+bYu45cf+JHI2diDcc63TB1j1y90p+yn359/+Hr23fvfx68bpBdiMIZdt1DKmSY3r3pQOTRwHcjYCNu5JErag2rZz+cv6Cu4xFr2Hzph54H5NIaVs9W3CIIiEej0HVsEjlh5PnU5MIllNjW8FqXaM22HBUabQX/goo1h0oWIuMolyIxP8QaNlTJ24zZAV463iSivu+GEfHs3Y41JCpBdsa+gD56sgQ4JAEQZCzn2TOwkSm1gSMsZT+GqTOZuvChlQtTsVpL+BR9/ZgTD6rFVRtqRsIQT0g08q+gTiArvw/CvwA1XfRBXJMQFEDCNoyHL50Jpo7vVQoKSEgDZ/wgn5gppJW8RyyOAYc2Gd8KXeawUymKJ7WQ8n5WQvJxAcJ1sPsdkdaESCgj15XYcnAhS9rrAi0zJnZVmY8L5/foHDsusSMole0vI2p6uTLGQP1KF4hJqasAwC5LtkzFHN3wmJUgpXv4WyIS87cNg7ArTz6X4i/EiqZzXjVN59nk6tXJca451IVhsWSZ6tBBT6gOWv7bYNMyh0iLgqeboi2KvUyc/BAvjo1rjsPwf4PqUpcjI3piv284IUicBPBig24fCd0dQWagDxhrKROyO8rxzsHQPOM5jHieIUfd9rDp+Q2Bp9FzOS4h8wcuXEJFeuCXZBQ6tMoxv8lF0fpKMoWq6/19jcRwBpC84I86ueG3GvpfcraFIsK+yGvhnDzDWC9B7CZrNQL353TD4oFDK1bAiQuBS1KkEH/SgXMxI7sM1uP1IBNLXcrEjDMp7syIhdqUaZ2QTV2n2uhtplOzK1m+66V6wp8d40UdXFAbne8ZbCMNCQ7G02iMvTGpTnNVD8uOINBy5ZNLw8jFowoOok5ZEa/hvXKrS5V0JKoPZDY5x0DWpDTkLIvX//79T0eOJ57Uu6jZ/a0XCXRoNZfIA9kfni54/mcbCcWjQ5xZdEE1B9gdruN51lS9SR6mFI+nMxBGaHSgyyxuPy7sM8xwcAHDwZy2rOGMZXcwWajWsheLCbkSQtHP+uNZviykULwP9rjZXAVMnXmEbdtcbKAJpIjv6ndagpiZbtUNR8INpyvZeIo9GDxP+Hgiip6EZtbv2hwarl4/ttv229H/sMrN/XDweu+6+B9QSwMEFAACAAgApFwmSHvsBSsSAwAAYQsAACcAAAB1bml2ZXJzYWwvZmxhc2hfcHVibGlzaGluZ19zZXR0aW5ncy54bWzVVt1OGkEUvucpJtN4KasWqyULxgikpgpEaNUrc9gZ2ImzM9udWRCv+jR9sD5Jz+wIQrRm1ZrUcAFz5pzv/H9MeHCTSDLlmRFaNeh2dYsSriLNhJo06LdhZ3OfEmNBMZBa8QZVmpKDZiVM85EUJh5wa1HVEIRRpp7aBo2tTetBMJvNqsKkmbvVMreIb6qRToI044Yry7MglTDHLztPuaHNSoWQ0ItONcslJ4JhCEq46EB2JJiYBl5tBNH1JNO5Ykda6oxkk1GDftg/dJ+FjodqiYQrl5xpotCJbR0YEy4ekANxy0nMxSTGwPdqlMwEs3GD7tQcCmoHD1EKbJ8DOJQjjckoewefcAsMLPij92f5jTULgRexuYJEREO8IS7/Bm0Nr75c9ttnJ8fdr1fDXu9keNz3QRQ2wTpOGKw7CjEgnWcRX/oJwVqIYowbbcYgDQ+DVdFCbazVWnDuTEZaYu0LK5yHZMRZFxK+0o3BtVAd1NymZIyJyHmDHmYCJCXCghTR0tjkI2OFLfrfWdUkiIVzxsnpgN6799WJYsgMXw1rcWNczaPmuc4lI3OdEymuObGaYP55gr9iTlabQ8aZTgopjo8lRgr0OBV8xtlBUdM7wL85ukQXSY6WOLmp5NZ7+JGLWzLiY50hLocpzjjKhfH41WcBp2DMPSgsYtwYnBy32lfH3Vb7YsMlCGwKKnomODacJ6l9C3zA3JVGF1JqrOYKBFYmgtzwoj9MsEKtTJqlfccwLZruGlmAYrsFxuMx8SLC0RQq52UBI1BEKzknEOEKGTdCU6FzgxI/LB7avChAb0qEKkKd4Aahs4zxrAza1vbOx9rup739z/Vq8Pvnr80nje5opS/BefO8cvQksSzJ5eHOhYHjgsepwWb5/8kM/bP29zJ17bYvhqW62R6UguuV0ep9LaN15qmsv0JjZczOIVNIRO9CtYucOfEEjawpRSIsZ/9yHV4w0q/6t/P78DYj/YY5v2aN303K/rR8OK29lMLg0aecu0mEEgkWwrH38v3X3K1t4dvr0atKBdHWn8XNyh9QSwMEFAACAAgApFwmSLX8CWS6AgAAVQoAACEAAAB1bml2ZXJzYWwvZmxhc2hfc2tpbl9zZXR0aW5ncy54bWyVVm1v4jAM/n6/AnHf6e6VndQhMcZJk3a36Tbte9qaNiJNqiRlx7+/OE3WBCj0sCYR+3lsx7HNUrWlfPFhMklzwYR8Bq0pLxVqvG5Ci5tp1mot+CwXXAPXMy5kTdh08fGn/aSJRV5iiR3IsZwNyaEPM7efMRQX49scZYiQi7ohfP8gSjHLSL4tpWh5cTG1at+AZJRvDfLqx3y1HgzAqNL3Guoop/U1yjhKI0EpwJS+r1EushjJgPlIV/YzktOHOn/7A9qOKqotbfkJZYjWkBLiIl8vUYbx3HiPX2WOcp6g4a820C+fUQahjOxBxs7vvqIMMkTTNv/TI40UJRY05px/xHcOE6Qw44dZXaFcJOCFMNDFV3DlsXe9C0Duazj3KY6rFOwJ63qwEPDRMwYLLVtIE3/qbKoSb4+tNvMBiw1hygBCVQ96Mkk/kVZ5N7Gux/2BN8qL0JfT9JBXwdoaVl3CgbtY3+NXq1u7K0Kn77ogQwk7pwxS7JU98rep6xEyUPbIZ0YLeORsf5zBoakj+Ue+Je45z9ffWIETcyyc1Z+8FSM94OiqIFWn8JhaFLBQmM4LrQHfLU2srkspOcop5WRHS6Kp4L8Ql+3tZVSaHBhcr53urFRTzeBUw9kczZoOy2XPcT86a9yQ3c9Cf7nuPNFmi99MidYkr2rzs6SmE8czY2IKM01OM3BPGjjIe74RAcfGHiLVRG5BvgjBxobhQoMa6150wzUET5OgBmlyusqpc3Kq/LytM5Br82oUlK9yrOyAFS0rZv70K4U3KA4YA9aOqivjjxP63peBwjUBEJlXvmu7Q2epW6Ypgx344Q8U9spDd0uV6dKhhlvqB9josOWcZlRPul3R90q8QwL9CfyrSStyfGAZ0faaZMreLJp8v4b7XKLF7NcZNl+4yezZ9VLk2NiPK2iU+O/kP1BLAwQUAAIACACkXCZIcVSt3OcCAAByCgAAJgAAAHVuaXZlcnNhbC9odG1sX3B1Ymxpc2hpbmdfc2V0dGluZ3MueG1s1VbNThsxEL7nKSxXHMkCpYWi3SAEQaDSJCJpgROarJ2shdfe2t6EcOrT9MH6JB2vCSSCogVB1SqHxOOZb775jePd61ySCTdWaJXQ9eYaJVylmgk1TujXweHqNiXWgWIgteIJVZqS3VYjLsqhFDbrc+dQ1RKEUXancAnNnCt2omg6nTaFLYy/1bJ0iG+bqc6jwnDLleMmKiTM8MvNCm5pq9EgJA6iL5qVkhPBkIISnh3II5dLGgWtIaRXY6NLxfa11IaY8TCh77b3/GeuE5AORM6Vj822UOjFbgcYE54OyL644STjYpwh761NSqaCuSyhG5seBbWjhygVdggBPMq+xliUu4XPuQMGDsIx+HP82tm5IIjYTEEu0gHeEB9+Qg8Gl0cXvfbpyXHn8+Wg2z0ZHPcCicomWsaJo2VHMRLSpUn5nZ8YnIM0Q95oMwJpeRwtiuZqI62WyPkzGWqJqa+sKBkhUzlL6J4RICkRDqRI724dmDF3h0JiDN52vTlSjt4DhnjTDIzli47mN9ZnMW2d6VIyMtMlkeKKE6cJRlTm+CvjZDHdZGR0XkklWEesFIyTieBTznarLN0C/snRBbrIS7TEViwkd8HD91LckCEfaYO4HCbYtCgXNuA3nwVcgLX3oDDnuNI/OT5oXx53DtrnKz5AYBNQ6TPBsYQ8L9xb4APGrjS6kFJjNhcgMDMplJZX9WGCVWp1wqztO4NJVXRfyAoUyy2QT8DEixRbS6iS1wVMQRGt5IxAikNhfQtNhC4tSkKzBGj7IoLBlAhVUR3jgkJnhnFTB21tfeP95oePW9ufdprRrx8/V580ul0UPQneW9gU+0+uirt18XDm4shP6OPD7kz5t2a9d9r+VidTnfb5oFZ92v1acN06Wt3PdbROw3LqLSymOmZnYBSulv9CtYNbcBxWLu5BKXLhOHvNBn9Bkz79jxRa+JWa9A2jeHLU/t0gwunuAbL04oijR59EDZQvvxNbjd9QSwMEFAACAAgApFwmSG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pFwmSBra6juqAAAAHwEAABoAAAB1bml2ZXJzYWwvaTE4bl9wcmVzZXRzLnhtbJ2PMQ/CIBCFd34FuV2wW9MA3UzcHHQ2FVFJ6NFw1PrzhdQYZ4dL7l3e915O9a8x8KdL5CNqaMQWuEMbrx7vGk7H3aYFTnnA6xAiOg0YgfeGKd+0eEiOXCZeIpA0PHKeOimXZRGeplQSKIY5l2ASNo6yzBhRVlJOKwor2/m/6M8NDGOcq8vsQ96jKXtRq4VTshoqc3YoPN4iyGpQ8uuuys6US0URSv48ZtgbUEsDBBQAAgAIAKRcJkhy/NGBZwAAAGsAAAAcAAAAdW5pdmVyc2FsL2xvY2FsX3NldHRpbmdzLnhtbA3MOwrDQAxF0d6rEOqdT+fCY3cpgyHOAoT9CAaNFGZESHaf6W5xuOP8zUoflHq4Jb6eLkywzffDXomf660fmGqI7aJuSGzONE/dqL6JPhDRYKW3yg9lRW4RuEtucimosJBoZz5P3R9QSwMEFAACAAgAdrjDRM6CCTfsAgAAiAgAABQAAAB1bml2ZXJzYWwvcGxheWVyLnhtbK1VTW/bMAw9p8D+g6F7raRd1zSQW3QFih3WoUDWbbdAtRlbi215klw3/fWj/G3P6VZgBwM2xfdI8ZE0u3pOYucJlBYy9cjCnRMHUl8GIg098vD19nhJri7fHbEs5ntQjgg8kqfCAnhMnAC0r0RmEHzPTeSRnsFFZuJkSkglzB65z5C7i7Qk745m6JJqj0TGZCtKi6JwhUZEGmoZ55ZEu75MaKZAQ2pA0SoN4jTYlfk7Gp9EptTsM9A9ZGbeHrgmaTmetRiQFKeuVCE9mc8X9Mfd57UfQcKPRaoNT30gDlZyVpbykfu7OxnkMWhrm7EqyTUYY5MobTNmVmKxTB2tfI9UDpsEtOYhaDdOQ0IrLJ0As23MdVTz6AGt5dU7UfOWfhv7vWncSuVo55zlj7HQER71IZ11EsjoMCpLyuuWHfTQdNCtZSKOgl+5UBCUn9/aFpkvSBWw7bgyT1cXPh7g2y33jVT7G4RhF9UKuq1obiWaW4JaDreNvu4oSHPbLXCTK2hKNWNPIgD5hSvFbVtcGpUDoyNjjaVDMKPVlWuROkFYZJL47B+0sX4jaX7q15QpAf9DmE9I1NZEpAE83wr0MZBgTQ1gsa3NNVns2phdTjp/THp9PTBVOdai4EUcw1UIOIYBN5x2dnoICoprdPFzNcL2Dg6CIxFGMT5mkmF8epAm4Wo3ydA7OAiOpb+bgLbmtox0XMdRM7UdxOjEOmF+ro1MxEvZnoM9Y1ZlH742cs3RdSbag/P5H6M4iNEM5pZMrC771ttXzeG9nVOjO59NVlkG3YrzACbPKq9mFvJs5BPAluexuenn1OzDHnSU89R0THN9x36XxVq8gFOIwP7pFqe2JhHYnvHIh+VpjwH1xO0yCF+apiIyWktSqXlIOYa1eRJQVJhqVj6i6qGSeRqMtHGz7uegY9xV1wq4E8MWM12cYPPJzCPv8aW+y8XZRXeV88VFgy3zuq8CV7m8YVXXCXedQet+bS/C6pnH199QSwMEFAACAAgApFwmSJqw78G9BwAA5x0AACkAAAB1bml2ZXJzYWwvc2tpbl9jdXN0b21pemF0aW9uX3NldHRpbmdzLnhtbK1Z627juBX+36cgXCyw/RNf5FsKjwtd6EQYR85aSjLTohBoi4mFSKJXoj2ThX/0afpgfZIeUlIsKY4jzWyECUaH5/vOIc+FpDJJnv1I3yWchf4fhPsssinnfvSUTP+C0GTNAhbfxjShPGkfJQ9+5LFvZvTIhAykCSeRR2JPF6PJtINm8geNR+rYGMNbX+v30KiPe3iMDDzQYexSMS4VHcaMXleftCsUKW9M1zTip1kn7dLoW4AZJTTmZuTR71OlrF0cKs/gKiaeD3rJdNgXzyG3ejD64kH97mA0wIeeqijKEOkDo2t0DqPR5UjtItzpDzrKQRv3lJ6CuoNB93J46I56AwXeZpdDYOnjyyHqj/r9nnHo4R6gkapqRk8/jJTLblcFa3h8qR9mM23U6aBut6v0jcNgqMy0DgJtBThUZSwWUDEUTRkeVE3tjhU002farH/ABh7qAzTu4WGnc+hrmtLpHBf3OLvich2ltaeTL+cHhCdDcHJU5Fb7RHJN1rs4BmWHhtuAcIp871PrdoltbDmqYy6sVpaXModzrdydsjQVgjgiIZ3KtI64THr065ptX/42acuRXE26U6yHolw6stpxzqKLNYs4UF1ELA5J0Jr+NU2ZbEJ1kGxP4ya4R7KmR3Mj+VMXltmCNIbnHGjNwi2JXubsiV2syPr5KWa7yKvl5uZlS+PAj55Bu3M50vFZQ4GfcJPTsOQfHounPmwL8UyocG+IxVMLGZAVDXKLHfnTAHc0+fGKVKB7P/G5hKpd8ZyDbskTLQdgrIrnPCYCK+WojcTzMYjT7xzUFVH1vbPqAXmhcdlI2iXPoth2t22aT9uYPYnFLuM+DvQrLmDQdKIn4WFHPLVAYoLCYK0oZcsm529UFLPXai+ZhGAFgltsLpko7XOaqy9ublXrqztfXC1czbxqTfW0KpEoy197w/H37mAInSvD1WSyb9T5vMyFJNmgU4/LcpaLuQuEeO5a+IvTmorfjaGLO2duWrg1zf7TmAC2gvvWVPyuA71bLmHfcO25aWDXtF1r4ch1mWMHG63pV7ZDG7KniDO09+k3xDcUQXv2Y4qSwPfkgGjZfrSjNewZS/XBtK5cZ7GY2y62jFzSmuLIQ0ZMvkE6NCdaqjZeAkdMYAP9Mbgr4y8ZkBoEjUmuzavrOfxzhCPX/tMmgH/8B7y5xRbEj0Y1gDfYttUr7GqLLxA5yLhFQ9DiMyTa54agr9iGzMB2DZil3ptX8lQikgsOKc7S1F8za00ixKLgBZH1GnAIdo+9z3YJSESyUS/NsaSxIRv/dgdpbarzEymcciI/ksn85O8peBF7tSIFZaVjQ8Tqtzvzn+5MNefYcCF4xuLBdWTVC3sEyiNiHJEgYGIaYJp4exKtKVrRNdlBir2Amud7Um1LYPLCmd93/h+I8Ky0fsmq0jLwl18ufto705lDW3kgcVSvxCpspc7wdsohHCzBddjPt/yjuRTW4+LPcuRPmN2tatvvTq1OjH5+XhUXfmBS4hqAl7AxQjvQfNYIhG8gY6AHhsQPGgFNawbmsvsDjZG4qzQisBYZh8XQT9DcQyxKjtxDjJpRPGDNNh2x6nQlDqQ1wDJ6aR6czh1xbQgoXNVe82dFHxn0iICSPUQW5H6SJtTFj9lrmih5Jxb9stjaMyIL3HpK74HgWOCH4mRej/buBrvF22h5SR7YLvBk7wv8Z9mSIVS7MF2ZbfH++RizUEoDkuTFlm4K//hJR9IpLlO7xTtvDV4bq0v92tVVS8fitChKPaiPgzQXns0d252rmmCAfA8JX29gQ3oUZ/j6XOlpz8AzFfiy5bUpideb//3nv/VpKv6kUpRJ/96UB6pY9DH8yvcvi3Ga/LsGj6NqZah8qQnMDss5tP7ZWWZDtpaq46j69Q0kjC3zg+3ida3DR5HkRl1+hjYij3Kt6Q2Jn6ENOYwFTYnk9EWC8MY+HO8QOx74EW0I/+m+LibvmLeuahjycgWFEvjr53R79BBB2XcUFMAtqwGffq1a0KgqlNTzeXNOuVXkPQHqMn0/VuX+5M7xKjjeWOFGzHa8dAGOeMyCW/Hp4O23MlAQXzpWAZ3yWNyZ8reiRrJh37LYTR9JkIBaUVRVvQUfbsWpMqMsy6raSwp3LK/Im0mqivcsgBapp9MpUJflVZSua/LTWtHAq+yN53Diz4YKrh+FVX2Lfudv9AvCqr4t9o0FXDHe+lQdKkLz7x0aiYvyOrEDHRoREHqZTv5W1hEezMV3r6QwkUxQ1gyZR6dy/3P8kGblLGRFh9vveDyJXnfyG4FZvdjZjaoycEzf9vn8nXCfB/T95JbzgBIsLrV8P1UBmc6pEki/z1YXI5Ui/rKln1pw2yDrTSg+nLdQxvGpJZYz/QT+Hm6b9zPRzgpI6c15aCj7uWznjUxGoos3M8XSYj8PmrTfrNOkfS5Ck4z2/QBGu3BFYww54EOXyyJUFhbVN/mXjnt5OKvg3hktEvANcEdw48groSAoJZY82+TVkr4Ux8NdwP2A7mneqgqCwuKcn/8kgeo4n9wqn9NHXkzvTNK4CrJed8zFcg8syN9FyftN0UhlpGHRcbJK5OxPdKt88zn6eGI7ytu0SPdih2a8EvX2CVOg+97qT9rFbRZ61Js/Y1VlAAW+d/+W+39QSwMEFAACAAgAe3YiSNfEfapbKwAANFcAABcAAAB1bml2ZXJzYWwvdW5pdmVyc2FsLnBuZ+18e1iSd/+/W3tqz2aH57An8cRaPetgaUplCsK2Nq22ZVbm9qSyHlI6CSl5QDm0uSe3hdLJ0BJZs7K0ZHYQUYROcpsgdJjDAsRCpAQkIEG44eYH1pbbs/3x/f2+z3V9v9evrqsL7sPn/XqfPq/P+y33/fl67Zqkqa8FvxYQEDB11cr31wUE/AEZEDAp79XJvjPneuBdvo+XSOuS3gtokoU+8h28gn/343cDApqZr7s3/8F3/MddKz8lBQRMu+b//xJAPL0lIGDjjVXvv7uhKNOkJu47padq6JhTqD2oPXvMF/cfvY38wLE6hXDp6tfb/qG4Mu1iyp9f2fbDZORnh5edWaX7ovTrf8xUbYhcuibii9JNN07NETdFSE4czPrwElKkwQvKKCNnzBRm9Q68o3WoRhGSaZSOEpuq1QlSGqXn4aSZx2huLRwrAEfaZ5oFNtlJuHtgSoD/Hx63k3U3+gKeUEI0Sit72S/5T8pSC3pu6fqcdXDPacEs/5nLfImQHFcAibwOb3fI+EjVG3fjMANKhX/EnvZIpH4Kbewa/Ejayz9fXJsxLm2XIggpXwvdcdKtc+nrMsdxf2Cw8V19f/R/jS2MwOlJ8gTHfjkdsonbkh7PEcvcaOoQgjOfK9GlZcQeAjwuhSgzs7ABxTJxuOfWc/T7gVaT/nW/YsG8mAJIKndLO6M8t6M6Yt/xXI1yX+1cn5yQf6YtoWNudMGQY6HQxjajdpP75bp6qF8n5HlUPJxe7lHJM9A8C1RXwWZqnX69vxefK2eDV+bV3ZV73XKssJtUEkdK3m6UmuW0hVIQt1aVSctglqBCV+Dz1fMZbL/+gKVPLOuqWrb3DKMWA17AlJCVXd8uI7AMVqiVgLxMHV7PKTZbuyJWAvlkOpgLNHqsBYnNyZQHf2HxbgA9WbiuEFY5WOtShbPmLi0Y2tEOXwoockrIwlNam1yxjVJuCyW1u9FMQMLV8vU7KpUia3eEOcFeVBOElQzn5pH/zguB0yO4bzeFI5tA/FYwiBwJpnX4zdnVHy7hNSftrQvM0OpnZS9W+QxCfjnUFr2mnFgnC6gEh0y57em8sPmAyVrAYLJ5iG/KlUO54m/jaleg+4OWJpMJ2hbmtUPBSFt0iyjJuZRDjJQrolg6EyVB7IlJHxJq2wTs3N0ojaXVeVRH0zYDoDZXbE4SnurVpp/0DetTapQocZHRAMHuQeSvPAPjMXO29zYjJqXsPdHV+Chmoc4VvT9rQ7A4h0RNPBX4IW5PcMxaXYFSYqXt/UGQEE5KZymZKRHMWMJMvgZqztOs5yi1T+YAMrewPG3dkIIywqdgnpSnxORp0pf1h3NVDAEHkCqIbiiJFpXnLGIE0dc0APzVtQqaUZqlbI6POTvUzPU5KvAU32MnT/L7qRB1hIiTn75EfUMTdCFmtUnnErgIgVtwCyUDF8OiygSYEZ63VanUL1OCIxr4GioBBPgfJ+cZpSuX07jWHZOBdDTaS2mCTQYU87DXBGyDWEFAZQ96UDL7G80HwIr7RRG8M+H6BXw55IhmmUSZ2oJr9jYBx2ArQI+0Ems/rC2JlJDU00/7E6qGB9gRSERwedoP5WnJhKSrgoQRBC2MVZ7m/kDcmcvpwlVI7PBC5E5TUnNgAZg2pnMF/qMexctVAvdXVbC1JkpYzGOdJx0tvmxqfHM2tkxFUxEECQygnHJOzGtOw3rd/K5RX4CyvGAw2Wj6PthpY0l8qTNPjkMpUFzV23J6CWacB5S4ECQiVGe1DLcGblPe2oakZW24N22zNvVzbbR4f+WfFvDC4BHM6L3cXHUqDh8+W6Ev0HqiR9hWlRj05U040uYcsoXOJkTCcfgmJS3HWjCCFGsECU37PNoK4C7dA5gVOQx2rzmnX06q8cCC5bEcsAjtE86Z7ldgZO8mGBLxTvnxbRGT1k3m+hwL8F4FCt6R5sOOiPOVuYtw2xJP56qDzok94nw+Hd3fimaKOnK2zAlhHlIy9ZRhUkl67fU+vidBolhuZh6PYjG5V+y+aVXsrh1y6tqis6cpgZ6+KgcwoKZ6HExS5bBjaVOx8SEUmMMhhpeo3uZp0H6+D9CbN4rXEBSHgpB+ThvYOoG/8EbUCvEa/9fWOJweFlPgn3qXe2Djd+5ZsXj8OKDsM+Mr/s9pV54OC/2i+S/+z+Wv4OaOs+SrT2UMzEA/xtPt+JnjJFvI/r27npLP5VlB/7cw4wIux3CFruHOEKIg1/LjJmLGynWyL2r+GBfSgMCJxwUstPRyaaMP2IX95MW5K28nS+7uR3wXj4wfl/LZ1yJXo6h48Y6Vt0EJLIUdFjYO8v2Xc3oaZBUV48ifvHcwOxWfBDyVNmvVhYYLdbhxHY/sP/Fp791b0eOKf7jy9tlh48Nxa/b8fc62jfkFu59q+OeDSxp/BvzjqqOpL2D+MzDH228dIwrJlgf7ojIpvqVc+OT4dOrDB6W+WuHTG6RgeZR8qfxT4PRzsWw6bCqH5nqU9xkKT5ZNluM2PEeRifAcakvoX8xfoArVnufq33QWVmjO0zLII/VPbn8YlVD0oX7tc63jvQ1/skTyt8Hik/mccOxzQx+6lcyywp6Pg1foPzbXA5smDmm5dn8jtE/PFVi7SzedM1xSZLZTIntJDENLWDwxD5MATUTnhQXwZOeG48T596azFR2c2o9+CbLnGj81AahKncpW8Dm16RMvNu69vJzXoA/KSJvKPm47M9EPvTOC9BtHQ7UNbccRu9ETXGrjBr+sVTXU4jb07JXddP7CQdtfZZAaiyuazfEr8A8pE4Kixy59RexXo69A/XvyGISY3Xtl9c+jvxtKXfFZzSaf3bvv/N6gmt8bQ/lrPGeil9Kmfp5LSJVbUn5br6TfNh/+r/+K8Ohaqv2u1QpjJ/+Wkx8dvrJev/4XmTFr8XjgHp4qrf9tw3NiYaj83zTc2D4ycOY3da4bjv89cY1Hp9b+tuZtbb+n3NnGycm/bZDiTPCvlCNiXp4WJRx7ULrprPkkK3MBB5fO8/xaTeVLjyPbVil/jefL+Yzdd8S/vjsZ43kCTr7e/pbcczimaPgXwdO8HiVYO+3rwndr20doEzUssfXERtUWD5/J+8g/j8kjbeBEUkhJvMakGnG600UV1vSpbODM/xcsSeAS6aBypp9UQFVZP8XWI5EvFW0sN9zJJ9ZPdLo6M0rw+GrnFMzYFQd5+Ex9ZGaJ6dIUXjzXWkOsYxyGu26WRWZSLJ1TWKh0tKwM474v4dmW8rfflOr4mfrU57q0dYj7+Itmf5YoDPxc35czbZ8cDRo77/hCOtBRJhkAfWyZIVR3nL/TR66dEB9lYzDyjiRKRCGTM9XVxHz5Q5YkD7S8BriPOspUhMObFztgClPZVVM+OUtnd1k+0booqpR+uS2Yt0pt6wJu6Bc3KX3NSpESPIEaKjCqMSP2aECx/bD875w7rbTAU3Um/d+0hjPKcxNthikbfBV8RqR8xkxyJW7wDQ7MIV455rbJsWhxK41xhHxpEEDbmyUGceP7QD7sZRutSeKxFRCQ3drE8CjejVHc41B5rCh7SU0Ck2IUcLA8OG5T7Y6R9kXcMSmuwhotnletjxlBoLOb4Dotw2BbzidQGim1iqIKPo0COVG72yf6IKJUGTSdF3O5nGiWdbGUO7F3qyy70jHBkzK7TcBAVR45fC5L18xb8c/wWB/QgyJ0nWoZnHjYkHRBf8CAWF6Q1ddDTdTGETAak01ZwZ2/YqhojXbHpQ40kwMO5jo4H3aT1NhTSdxfuOBejCxrp7JbhzsbOqm/JZejInQ9rJKso/VcZqXFZRuVmI2JIhOVpHQfzfME/W19JJx5rEWui/cV2SOp5bkkQVuMvBC03C5ag6tSx0ZKgG5fg3FInq8SFaN7FWnMzF+kxnKFbwwZw61SVRQfOL5rSeI11TJujVTLAO5povIyuke1psOGFq3WzpfWAvli2UVPy6gKD5JPWGrENo1ffDB3oVqydruRkvcLz11T7tzaKG4NLAbfXaxpC4ON2kszE4WCbpIgJg9c9GC+5jV05qfVBi6yoEA+O6PQKAXCuSNSLigmdTe+45DTKWvmy7PARZb5jhukLi5sg0OzEatO+qX2a8KQJJGJR9MrTG9WGcQRf18vvERhVMDetNEIrBi7zq71WJbXqYiYguzQsNkPUseBPtIqNTx5yUWqlFF5gAnnY5uSyRg5Hrk1ezBMjmEeMAC4rHlqWs7ukl/Ys0JbsPJs955P1G9PykgUdu3hUf+VNXIoLaLCwMNlTr4SuEfbpiIwKufDd4C08ELkO9krpTnixth2/QEwR2Pu1upyHdz4j5X6i3QI5G4mxE6+2ZXPl8+Dz5UjFDoSV5yaUPyimnwB81+E+ZrXX2y4UjNrlTkK//7zW8abLybtSd2UC3vneC7WTI2b/RzGeU8hLLDYlURMVeycRw+sH3XdXcuGIf57G8DfFXDE5VKIaJYOM9X84Byvv+1EWYlDXagB7w0anmC8eu9CUUWs5WQU9dGD6dDA9MjakhH+Pix4CdteNFSNnxbB0eyXx3FKRpfeD3rWaMLMu220x6XwdIFruFGn2D10iOPeEvda/0y4syspUjS5V7G3Xf6s52TRnazpp5Ds2/NL8Zk3Pp26x5GSqfuUWt6qfOY4mOHJVt0mlcjVyz2C1XRoIJMmMkkEGkkcMN156cFIzLPipqCb+fJpoXBTVMeTdXF2daHziH3Y0KnOelbRmUYvcann3MHTk7zMGQnfzMRSmt1Hc2Nhz0rBEp2esxGr7aJTBcHOsa8pJfTRfC3hJ9n2YsM5Xjc3V+Xwulz5FF0Edr6oQJXw0wJBSKNGgEkY1628AW09JQLMfZYja0xKDWTvjOAK8uYTiePFVxTddEkRnm49ZGfpFZagShWNUuMB+pYRMPdEmLbhgsoRbX4H5DKYwWCOC/62axTrHZUQzZAOC+l2ZIRzxq7PjeTuU400GBbw0cxPM2J3YoYgixWya9UbaKceQTsA9ZanFrduI4+qy9BPju+b7ovFdDLk1MNVD+bO/mck+NhXmwwc5FwUoUQEOC6KR7//r5mRGhk3bSkBE2zGb1EV9JoWqAFDsT8NHEtlMz4pL0Hg/gpZWaL0TCFVJfCIQ4i+b4vg9MDDdDdAdw/cbkvnAI+C4YhrQ7EiZ88UFnRR4/Vo6OY49lsY5W7vqHbk2SxSnQhkw15GFGQHhorH4sSdhgo231PEqPeVpdY2Xydp75BYh7vdRyU2Q6rOFVTusAmswzdvpfJC4MQI+egPmdTR3jKh2J9K3ZuJ2WB3n+l7Phxpe012a6ZorFNyK0YcFCe+raKlx4bPFlVI8qgnAuu11nOW4Z7osxUSW/RtJVHkWcl9LJUvU9NMrcee5Zli0TVt0FIszanzKX9CwJEgPjnl000pbkQ5ZuP2Aum1WO4CBbBVAFem1WTmtysJ4Dkj7KvGFHN8Cw6/V+LR4Yyhddl7ZbnHfMWBJdo0pSvw8HwRIQqOw6PFdus505ttHSgOcYTntTuPdcmXhWGRI5FP2eh6fgh3OLR0SGjpljIy9DEFFfolNGgolScBVCWHWzTdkIokr6zrz2ekkATf5FH2jRUYVcKGC8Uf6Io6dXgMeLcsklPOhq212X8MirblWHDvh3EDekaZ1m9k5wQPCkH84fZn9JarFj/8ZGrlNuTGxHxlY2Qy06c1d3kY3NygTA2/5EveNKG1Mk/a3hS9PXtQ2hoEC+bh8IwGoHX7DzXl7FRnq7YAhoYDciMDVTYsX1BY9pRCH7SpO5sRvuYB3k4pCeT0msSk/uIfrOeMTOsiY3PYUlu39DAxlf5nHN7RLfOYbMO3TI+rJXZe+5nAzl5O2sjknx2Buw9hXIes0Bi5lozEbe5HlzWT3GdvWRaZ0tQjLaCFSadYdojsO3T7CzOUKQgz891cyqaSSHlEQlJv1/JwbSHdUQhvoywrIGA7+SzlIA0EpDOO2b2jY+u3zGuCBHmxz2Yn4XZQoA37keaIg+QsuB664kGQ8nZrxtJ0dFMzohyo8oEpmZ/HXoIjgRlxwSwmR1IdvUSrb6ULT6LKiXQ4C6hjsJ2CRCUQxkX3cBpNpuQDx4u8+Mr2a888fShmT3naLrTnyR3WpCxaD8inIHdWWGKsdrtnWHkdj8P/3bFK67kFeZbU4vPbu4uMSY9SsPdb4UicoDimXIJYTsCOVoM59KgGTl1cCJK7XSUEi5jx1mlY121WN+ZCDeaZ0z6W8M4QyyTRgSOiSwmmsu7Ait6b1bV0yCkB7lZkz/dmjaRn3qDeLqJfpGN02synWPO5p88mCgzBGA4JvBCD2FmRm+tFLOGt2No941NPTU9XwFGgb/px39R0d7dSa4GiDx7Nm/QwZyrbciOZdt6NkDgRz8jRUnBMq6HabjFpF395OsTbXAsu5BrPQaq8/mezrNht8mrfScfS9m4d1R+xZT9jZ60Z62mkp04jS6mDs+HzvRMH6DDG9VPJ6XI92sG3yiP1kmcF4Nw7AAay5HXhZLzzmp+4OKFaONYZdWRFuMJWyaWcdNsk5J9I/MYTH2sdnu278mBf1BE6LS75pzF86C4GxOv2A75ZlpAGOXWoZ8vCk0GXn/OmkdOZxCwR8qfV/qLZv0y6b73uW9S3kwnSn0qCRw39ZD17H5c22qh7XjWsU2A9vdjK/0wd876i3Swsebp2l8f2t45hvQb6S1MOiZROZK3IkPFc+G6P2esRRQm9HjNWYJMhp0ce2H3CWoikA7bCjgnlS5PA+uFtyzFPBvfn+ug7Sd98NfOpKrN2w5AnwQPjF5Z/GYmr34156uCym1nGwyNJ41IGZrQx2Lc9T/9sHvoeq3l9vNf/k2Gmr8eOmOm1ayClgwLZOKIxX+FjH/ib7SfZ6h/7nD1Emi0hQgLIF88JO+m10SF5Zz169Mw+PYcufML1jopouyTocet3vZrBjCnI3uBO9j7CZEyLhOFi2gYVgpdzPoD9y5pubdz9pbVwIZ1r1bskWMi6YgUNqtH3svkjr2PHrpZ+yJU9U0/hm8iwpYiWnZI3D1myOiNQIks5Mb3i3O2UYDqnKRjBwz00mmueWdyUBEPaSJNs3TIqnwJeeAVxdcvFrz3yIGnjHXF+c9jOvAwCZgTTJLl86Hi+t4iMgYOjCmwUPLltR8fjq6+zJkH2N9igFe+O544seea30dNco7TrIJYbjIvZm/09TIsjcKLzDqed/KAphBemy0UMbDHe+Kragri2pl+u01p8pH5YOdgsBiTgLHWvVQ/G0/dyScgJLjllkhtVzFrYLJLajt86ZNdu0tgapB7eFfzpUK5Y+m21A/DY+pzLcaqPyAzL8O302P412jeItzN6xl3y/Z3R0zh8sGZj7eYY7tlQrkol7M7revNCWFbMSgJXvhUhlqnoYM4wGclKzZrRQ+Vxg3u0GfkljyIPY0ROkpoaAo5h3mhZQa/8yWnrAVng18q0nRViXlV94GKtsofXwlVJqw5JYvoYxH3JsEL77GQCvffbQyD+E/WRlPxlAav06RCBIUpKdYLRk2+ZbmKfVnLTjht+aEZoV4tvUGGZ4sUXvEdsgQgYMebgRu2WphCuS/rmUZAoyef3zGMekoi1I1OOowATwBr5J04aSv8xCRZrK5yn+IDA66BxJiq3Dzbbdk4HexsniCEJ8hAYJilwcXPYeySlii4IXiQaEuKkqmmcOsFqUuAJ3MNQJg/+HqDNATgoxXA0zyExkY7dbRw8MTcV+mjIfDtoKVI9sG2CuqXdQSjeCglUWaM8kI1ccEpFT2fdip70sOjSVkK7h8zeFnhAiyYbo42Dpujzp1DM6C8rrFWgxFqk1Nf4WPi723GHMfXOC3GD8jyoYqd3mji1tP659mtW6VMy/yUIQ/G4Vf3Zz2D9U9YjHiD7VoL/p4nbBn/KhSsexhSs9hVCz5KMKLCIOx0ir2eKeVX8P/+Nazr8jx9onLLCSOzoH0LXQxV6c3Ha/7rur2rU15Jh3e10hzkS6hSNzZzpHeS4D+1jUgZnXw5jiSROJNtPtOiJ9KnA0j0PqvG1/CLXo/rPS7s1FneG+Tnad4Y7HGh3XEUAcPCXLiOnzlVNd7b3T+D2tKXfBAA//OLEV/924joW3EEvL22kaeJamp47oq3h3Tkxe6mOdo3uWzR4V35EZA7dNCEEGb1v/lkswyEK+pMnapFaujIIyezpI2PynzvlVurUtzYbUctwes+vwL9stvUx2I71LwS/EPxC8O8IXgNDekG612y2/SuKcr/DYOdxnD0ad4/V2jiI8wxzoWGdMo0qSKa77rAaDE1WKUIucLQqQe81+tj0KFOUSNL2nJMeNkw+sLggXDkfh+9+h7808eqxaawDDRLuwc9JlJpGdL+/Sv6wNz/tbj8euYuA6Z/PLKn4jeFncPh88k7gquBlK8dXY9Hi/lqR9nFF82KzvoD/ccPk66q3Ffo2lKyVgkH7e2aS065lGPI+bQqRZ6WjB4VklaVvE1cEuTpZwicnJUojvLCk3aRlt/+KgRhsoGAT1xg66Z/dXP7C2Zu3vCNdO+Yx071586S843pT+pE/xejsSuafYEFeJR0kshzOfaKxfWXCVJoKrVNQ3NGrE4PrBvFoW7WEyQKZQDD3/bA8b67GdLqaRwJRiQREpJxqVVmjgSxye/A6ecq/RxCZ7+twvwgVF1VZd4i7lohFjH/BpgC4DZMeZU7utrTignqUvX3VzbnghSWIf1SkxMwehNqCzNNxF1WiDk+R1oriHMYCHgdcX/PvEW9RQsvsuRniK4wvtVZL943AKl+T91oFaNRtUtgaui3f9EQv3IjT28/3VVSmKvUb1XjQbm8GdGTRdpVe9Rvy5i4tIOjaGFW4x6EO/upEmSBmSR2+nyuWMY4rOQZ+WASQk93iuCuk9vaRe/WFM3f/pohshvRyXL+cdxF/Warcxvj62tgyS/RnQ5v6bA03BRnlbK1yEGjEIBgVzXluldySYyOHa/V0gm6Z9o0TuB+kOmdRr9wotcHkUYqTpoFi2W/nn+Mbsc/0G6Zvq6IXz9bO44VoceIuE7gi0xnX/f3yzD8eBdSQW5YLpqMJx27lqdDMY8zohr2yrrXVgOT7arACxKukOj6thFx7baymRW6OfDhhmWwMfv9qH3lnPYOtor6goheCXwj+HyB4i3GwFRJrxkJ0ZiTw48S/QiDkqPUVb11uHvxFnZ/BgZ7USza/svzIr2pgX0/sGF6zvNUdJteMTlgzsj2dWHdnJxEaIh6Z/cddPJ25AKqQ/6d+qVnvmu69j9m163bL87vXzMf1FYrAjGnDFzgeY6lm26O5zxFzV4/7ZTv2ucD6LX631ttf3PTipv+lN7WsF8tYWJrzAQ4O9nX6n1v5UI7xukt3/Dh6bwdX/ZC8k8jB2mipaNExe3cENx1qo69Jy6ARfiUYmWWk+FreKKCNUXiAh6A1LZRr3742aLfD4Br/QzU8B/VxKZzy2CcVTQgnMU4rJURXOmf382lbc9BHRoT4Ahqo1AhDA2yGFlMR60BUaaYRG10NZuSrWylgn/8ZnBIHjMhsgc9tCp5hy83TBNUN2e1RHU9ur2Aiw6N46gq2Ui/s8LT4f016cKa+ttgcbTNAVhOwRkFWzf3019Zj71Y3R2pkwqhJmxM70jm5uWCDPDdjryjd4X8qsuNKDJEpIR2biaVYrGhYiM3if8ZEUW6NzuNQGCo68s2KmPChNku61R40EzDZdvQn89VjRc5PcEbpZ0d5AElKFZNURyR5XhUNjG5qc7cxwTmNPzPag8P+Grm7r/rzPMYXsOGY13xFODddNe0g7G+kY+6jICMt/hTjJAyMeZITJcdlHf6IT0T3zzPXq952hOgg3DuqI/d3gYvsfE3QJz5wQxHUS0p2fgIyeR2mrWCrggz+Nhw/ilslnVf1p6jS7P7+kElYmjotoxbcSQ8rd9hy/3kxbAYvq09atdxXyiX2mkwAwA3HUQTptTyHPQeujSdiHbmcLf8euOyFZyHc+9pNIsfswZbAEpgrkVwieIsELrLA5vG4RtWyfnnEMsT5ipZJD1J1y8i1zirwSrRZX1nDpynHikA9LVUJdMiUCuq/R+lYBRv3VSh3/0ewBYD8qpR3Uq/83hfUNssiHRmZ9VCyuE2E4l4PXTGUitOPLdei+d6gGTxdc8ukbAKLWdg7UKWP36ugVChz88FQm9t+bWu3dtCKEpmA1mGrAT1y6OyEZSHGX99qxLWbI0vT917u+iRW3LNksiydF4ZeLwZyRaYIBI+lt4jlj1TTq5QOROKQBcDlwImHgbtohQrD0sWVK/UKS6gvGlIU0wRIFrfTa6jOe4NtlqUwuLZBcic/3LFq48+r5/X5MCTTtIyWXV+R+oKcXtz0/9FNh5sPaV1RXp0INcY+Qlv34jGkFzAvYF7AvIB5AfMC5gXMC5gXMC9gXsC8gHkB8wLmBcz/MBj/2zLFi/G/2hLheiNXWGypg3seXjk7axVmEX6F7KufYbKE9kvcDIHHrpw+NHVVWyvqL3nLNuDFjP/s3g8+AZQB/3urfxg/yMD/97w4FDDt/olmW4kG7O+Ee27BM9w/Ej0/dvqfyt6HryUPGQfJOqeOPOTcyBnfCUhPbP8gFXkz44AeTh8roxfVdSzg9VDFnkZAGGF1w/WZhdpm2yaN68fOKK81ipVsT9c5h8hpT/cH0RtCNGPiu8K+kZQt3G79RqpsE78nQ/mgabaoXuF0E4fFOL3Z02+uTH6s0vkGyetcUjyadKaNYGbRHrEihdAoV2S2YpyHMPyiEb4+cny3Hs0oCu1/8bcEC/q3JJqewfNQb5haFDk6x07VCFLjlK1QlEu4IFjcyzmgHAu6oKQ++AtnK0aedMlDv0/Q0k+soY7a+Si/ikPWB5eUYzwl3zU4F/MprX8T/+N8zewusylH9I7Fp11GxkGboFGuT9myxFXNcVZLXjrTRjP7f57QZMFWk8h7L43xOSBfgnXwtJYuBXo2Xjgkevy66HH/QPW7ue7M6+MbFcVt0NOcSx09JnG+k3TgpWhFOY/nOLeBnkjQ4nbzJPqjgJyjSxd1aHLIKu6rchxWvwvF0vuidzk9c63VeEF+xAvFHxwmaRpGSHOcCcKemdPVRcaztT9kpFDR9d3LD9+aL8pGNRAuVB4/G/yddbXQdPkw0CbTWh5a8zXTysipuMkyQQf8FcROvWMBEf9tuAiPWxjGk3DKLKs1jDJl2mbIKId2xlVNS/PA4kZxg6QgYqFPLxSEwjQ121YJ3nLHc/vRz1QSlja5ChW3NnDAjfmcuhvm/FE+52of+TuLSagIm4s4kjOlsbEoS3/okOaQx5yReMXdBj9usxf1Zk2+Eb0se0ko72uLftaKB1DqUbII7OgYlnedgc8m6uWPjAW4J6rMAmW4vnF+GYUxjCOyJTZfkL5lcXSfeI4ZvmqQ0xvb5LcGNbd5ozZkOZu5NTC5N38TWaeyV+ZXBu7U9paiaL1mdRDScQ3b3z99bzQBwwDOEjAhf+G6ENbTcG0b71iCKCnFQ6WENjA7UtX63NPoZT4IxSHiNrRV/kjVKJy8qZdaMU8jy6RCsVlGyvu4ooYm5T3mx5tgrXkdx203GmjmjRXsXm1Zs831VEYDzeugiwSe/A3wEN+EM8RZ6fvr11GntjSAob1w6D78CLb02OIC9HfRqFTFVOePg42EQ8cRmIhm16flqEznxiemywJPNZtPoTQW76Rn6zcSMMKpKLH8jjRL27x3BF9QQE8MH8WlOwrEMo593gr8Uxw+C0vjuwt/PJCKLTs3jE6y19Nd9TrF/bYj5WywqURddxrNScpnNyNWDI3BOCWwm2J6UHYfcy0q3BmPfxIiinV2BJVmi6+7hVsY4aVPgjA2Q9AfeI4b2p1J1wMZStA4BTh3l3NgPToRSu8f5Nco+5wA3Q3odOrqtVSjDxFscrXGplB3+vxX7GMAXm0Xfcd91QbsPr82RzCTnBfWUhc1XetzfhUTWv6nRwtA4qxwMY9r7glnKg9x84Ufo8StcU2Sy8ubJI3zAZ3S+86toPcAU4uoEFcl1TkvhfzZBmZmhNfTGKihoLVcW3rbldGUVDqce3CFyb+NiNUMpbKSRpt5DaCxBDTxomgeBb1DYMpPHfdPJi0bN0o8a+h6Pc1OcxTSHR0GG7HflM/xGPFRNJBHB6leSNmfHaF5aXl4nYtwGbWxyUcbhuwGbqcvs6tRLEqFUiImSfUHHDbyoGd1k1wRRSSKKg4APTqnA7SjS+opi/YmOZ1s8ZqB5kYIvTFvRvbO0BxuiJmJjegF+htGEP53UdwD5ziBtUyr9+2N44o16vBLN3qFbU2NwaVYqIOcSrfj6cuoNYJ5cxVM+oURb8+Y/30KqzV6Tv/7o6N9PjGIe9MqYG/yWOUzg1N1rsAr20DiYCBnGyWhzWrJO7ae7fJPh8u4NA81tM3OU0L/OIO2+2xYAmH57vhu71p2fNFT7Hscr5PD8ra0fb1kcmtXF79jJ4OtfCny2qB/jyGyM2j+HXuuXfx6Vgv3qJS6Hgrjd/jciT3kiyiijkLTnm8Uy3KpWaq5nEKoHCXu95xGCoVqxchfnRdSqB/HP/PDtAyta1ix+mlkRJ43vfLUaeblo8q7jcypAQHvmJZBBsM2zMXytE1Dpu1GRhTNso/FYr60OL9UXXRJW9AXem37qMmk8En0TSHpzhCObT4Oz+BqWz3QjiDmDqOUUz6847avIGBmjDpyHwYr0kQbx6di/UGvJT7/oY86JgUErG2EMvLXz69LT+QFzc7O7Dpo4OHSxW19mmzUmt6CgRDu5DAvIRQ3oHWNXPaZN5+zo3YTWiT4s62hmaShfR86iXhPuG63IbecPW6aTOwdg3u1D5x6jsg9qblSkpeRDx/wNIiYKxStQteldeNzQlEpAnt1lRMUSFsKaeNxjJAVWd2vVnEUfI+jvxVVp/7RnnoMN6eHyyd288hMA7HBdXRnqqN6Fblfa5Ppyb19fA9qNkdhb27RCGsNPMVUscyrERoyHfMa5PUHZyHon/j39tnnf02pY6xcM1Ze5u7murs7NU4kXW9dlphc9atApCdBSRFTQKi3Nq3DdcHV59/mDw1ZmOPJcJGapQ96sjdaXJ62teI+EWM8efez2MxHVfS5FcTNGu9MCfG7Z/ppbUEY/BJzveUSzEw0p91Ye1S8VuAhn7w25uq391VjQnoVJ3BGlXOkUFRicUD9mvbQJbYpowtENqSIRD6mWuY4E/762NfDZu3NSyK1/ZlyUsYkZM4Uufuow8FjPnUeeHWmcC2kHH57XexFEyAL0tCEXm4zFv+9UvjekwaiSdg0vON8qhr/drkcB3ZLdx9qJrnLKCSlqaudbpFrg5E2fJ3rqK84RJJ1Q1HQg6gjk/B/99UuDcDLtO9c4Ccwr/ze1hJ1Ed39bLIY+qC0e6TTeo8F89de03iqXu6lGXi0RrejN/8kYasv9y2LHm4L3DPf2y/BmcrBzqIP8PdE8U9ONXABP2NcpMrufp8INpPAuGkwhG30huIta8EIAm0O7NQ2a3MZbCcihZqQzWCH+OsXHa/ePKWnWjTKg37sFDljvUMPRJDC2x1mm0J/PIWFafIRxZ5GSKh6f9RhWRD3ZvssS4OkztXnW5+adiCLCI2ETePc22T3v0k26L2cvGWLIRFwK5fx7kLGnq4ilgR49SiPe74DKxblOoNeTk6lJvgn1CDZJAp3FtjT0ZmV1QZA/z1LObjjIM+haUGHzz3W17qTQoXnj4VZ8bPob/ssYzSTZnvvH3czZJ6qao1qfBacFHSIIN8nnWJhQrcwC4AlMuzSx5bvh82SjzfQ4ci4H/JWblTk498bj67qfQgyNxLSni4VdEhPz4RCDA+f8mwdeAfjuWPdkRsmEcveaJDjDWZILSpxNpw37a8eLcZU6M6bcqzn7417CCQA6rXlJaizLjDvL70aADj+1B8R3qjeos5HLcMtvcBkX/0/woQeMrvp+LBPR/N9/EnaInKUiNJoYU2SPr7lh/XJCUv+mbi0ohMqoHu43lFrQY1ou0q7uVfDOnYaQqOnjXM3KSxtKvtMG3W02Vf2tNb6N8xy835MScWW+te3Sq/LdUYjRAchY/2P4i0d+dl4eJmvckl1kH0Vhj+FRimGTZriExwNWbHh6dDRciKlzh2s+rKZVOdaZnczhJ7lLV4+W1juITSKE8I3eqj8r+daMOucQT5F4sfLrneiMBeaXbGKP6VyvD6nzS526lgSufeUL5dElhBRCjTlG8gj8jrMU3HkEjoVmvSBaGyfaOzmHrE65Sd/OckhvZobyt1szqPcSPkkfwkx10JsJa2ljvhrnqFl3kVUXzXfJGSMxXNbXLdZwt1xRiMgrRZ5eF57p8jN8p4Pvb2c6HVivHrH1BKU0f92IhbyaQt4Fr1KNk6o2QaKreqLvSJRxVuYuvMuAS/v2LAw6YBGO2xD95YDsva2BmzhLGiKdwCe7uet1XHbN+YpVfXFCwfqraTYcMC7UhdNtCISZDqyT9riwic+/7E7hru4u6ihUcFtlj7yTO9+9eDrDv9eBCxMu83Xu22NI0z7Bc3425+kQzOPhOY+Foxk5v9wJZZzR1t066ZPgaJ0LqM4dA35UqpY4nbLKCCBpp7O9j7hQHckRHNP/l5/M7UHMETmpChy73QMC+lQbO7tPjKWcv91bOvY9bno3PE8msPStQ2jxxuu4N9rwMYuT6ePXbP6t6oN2NP+FlI/pZ/qUFtXPz/2b//KmrA16y6LV9/7VEpGJRWRUcF+5IU03k39M8YR0rMUoR2xBad87WqSf8PYNeTxFnAP6UAYomQoub11zBtAkyaN7pecyfZfWPXBmveb3vvsi/8DUEsDBBQAAgAIAHt2IkiRgxoFTQAAAGsAAAAbAAAAdW5pdmVyc2FsL3VuaXZlcnNhbC5wbmcueG1ss7GvyM1RKEstKs7Mz7NVMtQzULK34+WyKShKLctMLVeoAIoZ6RlAgJJCpa2SCRK3PDOlJAOowsDYHCGYkZqZnlFiq2RubgEX1AeaCQBQSwECAAAUAAIACACkXCZI6W7bZOQDAAB0DgAAHQAAAAAAAAABAAAAAAAAAAAAdW5pdmVyc2FsL2NvbW1vbl9tZXNzYWdlcy5sbmdQSwECAAAUAAIACACkXCZIe+wFKxIDAABhCwAAJwAAAAAAAAABAAAAAAAfBAAAdW5pdmVyc2FsL2ZsYXNoX3B1Ymxpc2hpbmdfc2V0dGluZ3MueG1sUEsBAgAAFAACAAgApFwmSLX8CWS6AgAAVQoAACEAAAAAAAAAAQAAAAAAdgcAAHVuaXZlcnNhbC9mbGFzaF9za2luX3NldHRpbmdzLnhtbFBLAQIAABQAAgAIAKRcJkhxVK3c5wIAAHIKAAAmAAAAAAAAAAEAAAAAAG8KAAB1bml2ZXJzYWwvaHRtbF9wdWJsaXNoaW5nX3NldHRpbmdzLnhtbFBLAQIAABQAAgAIAKRcJkhocVKRmgEAAB8GAAAfAAAAAAAAAAEAAAAAAJoNAAB1bml2ZXJzYWwvaHRtbF9za2luX3NldHRpbmdzLmpzUEsBAgAAFAACAAgApFwmSBra6juqAAAAHwEAABoAAAAAAAAAAQAAAAAAcQ8AAHVuaXZlcnNhbC9pMThuX3ByZXNldHMueG1sUEsBAgAAFAACAAgApFwmSHL80YFnAAAAawAAABwAAAAAAAAAAQAAAAAAUxAAAHVuaXZlcnNhbC9sb2NhbF9zZXR0aW5ncy54bWxQSwECAAAUAAIACAB2uMNEzoIJN+wCAACICAAAFAAAAAAAAAABAAAAAAD0EAAAdW5pdmVyc2FsL3BsYXllci54bWxQSwECAAAUAAIACACkXCZImrDvwb0HAADnHQAAKQAAAAAAAAABAAAAAAASFAAAdW5pdmVyc2FsL3NraW5fY3VzdG9taXphdGlvbl9zZXR0aW5ncy54bWxQSwECAAAUAAIACAB7diJI18R9qlsrAAA0VwAAFwAAAAAAAAAAAAAAAAAWHAAAdW5pdmVyc2FsL3VuaXZlcnNhbC5wbmdQSwECAAAUAAIACAB7diJIkYMaBU0AAABrAAAAGwAAAAAAAAABAAAAAACmRwAAdW5pdmVyc2FsL3VuaXZlcnNhbC5wbmcueG1sUEsFBgAAAAALAAsASQMAACxIAAAAAA=="/>
  <p:tag name="ISPRING_RESOURCE_PATHS_HASH_PRESENTER" val="67c016f7dfeaa9e2c8ef0af249d662f104448"/>
  <p:tag name="ISPRING_PRESENTATION_TITLE" val="0219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heme/theme1.xml><?xml version="1.0" encoding="utf-8"?>
<a:theme xmlns:a="http://schemas.openxmlformats.org/drawingml/2006/main" name="Office 主题">
  <a:themeElements>
    <a:clrScheme name="0219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8828C"/>
      </a:accent1>
      <a:accent2>
        <a:srgbClr val="82AAD2"/>
      </a:accent2>
      <a:accent3>
        <a:srgbClr val="64C8B4"/>
      </a:accent3>
      <a:accent4>
        <a:srgbClr val="FAB464"/>
      </a:accent4>
      <a:accent5>
        <a:srgbClr val="FAA078"/>
      </a:accent5>
      <a:accent6>
        <a:srgbClr val="FA8C8C"/>
      </a:accent6>
      <a:hlink>
        <a:srgbClr val="0563C1"/>
      </a:hlink>
      <a:folHlink>
        <a:srgbClr val="954F72"/>
      </a:folHlink>
    </a:clrScheme>
    <a:fontScheme name="造字工房悦圆（非商用）常规体">
      <a:majorFont>
        <a:latin typeface="造字工房悦圆（非商用）常规体"/>
        <a:ea typeface="造字工房悦圆（非商用）常规体"/>
        <a:cs typeface=""/>
      </a:majorFont>
      <a:minorFont>
        <a:latin typeface="造字工房悦黑体验版纤细体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rdri Tools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7825</TotalTime>
  <Words>445</Words>
  <Application>Microsoft Macintosh PowerPoint</Application>
  <PresentationFormat>自定义</PresentationFormat>
  <Paragraphs>123</Paragraphs>
  <Slides>17</Slides>
  <Notes>17</Notes>
  <HiddenSlides>0</HiddenSlides>
  <MMClips>1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19" baseType="lpstr">
      <vt:lpstr>Office 主题</vt:lpstr>
      <vt:lpstr>Nordri ToolsTheme</vt:lpstr>
      <vt:lpstr>PowerPoint 演示文稿</vt:lpstr>
      <vt:lpstr>目录 CONTENTS </vt:lpstr>
      <vt:lpstr>项目介绍 </vt:lpstr>
      <vt:lpstr>项目过程介绍</vt:lpstr>
      <vt:lpstr>crf++训练方案</vt:lpstr>
      <vt:lpstr>crf++训练方案</vt:lpstr>
      <vt:lpstr>crf++训练方案</vt:lpstr>
      <vt:lpstr>crf++训练方案</vt:lpstr>
      <vt:lpstr>项目结果总结</vt:lpstr>
      <vt:lpstr>项目结果总结</vt:lpstr>
      <vt:lpstr>项目结果对比：</vt:lpstr>
      <vt:lpstr>项目结果对比：</vt:lpstr>
      <vt:lpstr>项目结果对比：</vt:lpstr>
      <vt:lpstr>项目结果对比：</vt:lpstr>
      <vt:lpstr>项目结果分析</vt:lpstr>
      <vt:lpstr>项目结果分析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0219B</dc:title>
  <dc:creator>精美PPT</dc:creator>
  <cp:keywords>www.51pptmoban.com</cp:keywords>
  <cp:lastModifiedBy>ming</cp:lastModifiedBy>
  <cp:revision>339</cp:revision>
  <dcterms:created xsi:type="dcterms:W3CDTF">2016-03-17T14:26:46Z</dcterms:created>
  <dcterms:modified xsi:type="dcterms:W3CDTF">2018-01-28T14:09:58Z</dcterms:modified>
</cp:coreProperties>
</file>

<file path=docProps/thumbnail.jpeg>
</file>